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6" r:id="rId9"/>
    <p:sldId id="264" r:id="rId10"/>
    <p:sldId id="265" r:id="rId11"/>
  </p:sldIdLst>
  <p:sldSz cx="14630400" cy="8229600"/>
  <p:notesSz cx="8229600" cy="14630400"/>
  <p:embeddedFontLst>
    <p:embeddedFont>
      <p:font typeface="Syne" panose="020B0604020202020204" charset="0"/>
      <p:regular r:id="rId13"/>
    </p:embeddedFont>
    <p:embeddedFont>
      <p:font typeface="Syne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5E7"/>
    <a:srgbClr val="141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436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9869"/>
            <a:ext cx="7556421" cy="3543895"/>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Database Management System for Online Exam System</a:t>
            </a:r>
            <a:endParaRPr lang="en-US" sz="4450" dirty="0"/>
          </a:p>
        </p:txBody>
      </p:sp>
      <p:sp>
        <p:nvSpPr>
          <p:cNvPr id="4" name="Text 1"/>
          <p:cNvSpPr/>
          <p:nvPr/>
        </p:nvSpPr>
        <p:spPr>
          <a:xfrm>
            <a:off x="793790" y="569392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 Comprehensive Mini Project on Digital Examination Platform Development</a:t>
            </a:r>
            <a:endParaRPr lang="en-US" sz="1750" dirty="0"/>
          </a:p>
        </p:txBody>
      </p:sp>
      <p:sp>
        <p:nvSpPr>
          <p:cNvPr id="5" name="TextBox 4"/>
          <p:cNvSpPr txBox="1"/>
          <p:nvPr/>
        </p:nvSpPr>
        <p:spPr>
          <a:xfrm>
            <a:off x="5506497" y="6522997"/>
            <a:ext cx="3346101" cy="1200329"/>
          </a:xfrm>
          <a:prstGeom prst="rect">
            <a:avLst/>
          </a:prstGeom>
          <a:noFill/>
        </p:spPr>
        <p:txBody>
          <a:bodyPr wrap="square" rtlCol="0">
            <a:spAutoFit/>
          </a:bodyPr>
          <a:lstStyle/>
          <a:p>
            <a:r>
              <a:rPr lang="en-US" dirty="0">
                <a:solidFill>
                  <a:schemeClr val="bg2"/>
                </a:solidFill>
              </a:rPr>
              <a:t>BY:-</a:t>
            </a:r>
          </a:p>
          <a:p>
            <a:r>
              <a:rPr lang="en-US" dirty="0">
                <a:solidFill>
                  <a:schemeClr val="bg2"/>
                </a:solidFill>
              </a:rPr>
              <a:t>JAAYISH EV 	240701197</a:t>
            </a:r>
          </a:p>
          <a:p>
            <a:r>
              <a:rPr lang="en-US" dirty="0">
                <a:solidFill>
                  <a:schemeClr val="bg2"/>
                </a:solidFill>
              </a:rPr>
              <a:t>ASWIN SIDDHARTH A 240701064</a:t>
            </a:r>
          </a:p>
          <a:p>
            <a:r>
              <a:rPr lang="en-US" dirty="0">
                <a:solidFill>
                  <a:schemeClr val="bg2"/>
                </a:solidFill>
              </a:rPr>
              <a:t>FAIYAS N 		240701135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6248" y="591622"/>
            <a:ext cx="3259098" cy="407313"/>
          </a:xfrm>
          <a:prstGeom prst="rect">
            <a:avLst/>
          </a:prstGeom>
          <a:noFill/>
          <a:ln/>
        </p:spPr>
        <p:txBody>
          <a:bodyPr wrap="none" lIns="0" tIns="0" rIns="0" bIns="0" rtlCol="0" anchor="t"/>
          <a:lstStyle/>
          <a:p>
            <a:pPr marL="0" indent="0" algn="l">
              <a:lnSpc>
                <a:spcPts val="3200"/>
              </a:lnSpc>
              <a:buNone/>
            </a:pPr>
            <a:r>
              <a:rPr lang="en-US" sz="2550" b="1" dirty="0">
                <a:solidFill>
                  <a:srgbClr val="F0F4F1"/>
                </a:solidFill>
                <a:latin typeface="Syne Extra Bold" pitchFamily="34" charset="0"/>
                <a:ea typeface="Syne Extra Bold" pitchFamily="34" charset="-122"/>
                <a:cs typeface="Syne Extra Bold" pitchFamily="34" charset="-120"/>
              </a:rPr>
              <a:t>References</a:t>
            </a:r>
            <a:endParaRPr lang="en-US" sz="2550" dirty="0"/>
          </a:p>
        </p:txBody>
      </p:sp>
      <p:sp>
        <p:nvSpPr>
          <p:cNvPr id="3" name="Shape 1"/>
          <p:cNvSpPr/>
          <p:nvPr/>
        </p:nvSpPr>
        <p:spPr>
          <a:xfrm>
            <a:off x="456248" y="1259562"/>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4" name="Shape 2"/>
          <p:cNvSpPr/>
          <p:nvPr/>
        </p:nvSpPr>
        <p:spPr>
          <a:xfrm>
            <a:off x="471488" y="1274802"/>
            <a:ext cx="521375" cy="751642"/>
          </a:xfrm>
          <a:prstGeom prst="roundRect">
            <a:avLst>
              <a:gd name="adj" fmla="val 6994"/>
            </a:avLst>
          </a:prstGeom>
          <a:solidFill>
            <a:srgbClr val="547808"/>
          </a:solidFill>
          <a:ln/>
        </p:spPr>
        <p:txBody>
          <a:bodyPr/>
          <a:lstStyle/>
          <a:p>
            <a:endParaRPr lang="en-IN"/>
          </a:p>
        </p:txBody>
      </p:sp>
      <p:sp>
        <p:nvSpPr>
          <p:cNvPr id="5" name="Text 3"/>
          <p:cNvSpPr/>
          <p:nvPr/>
        </p:nvSpPr>
        <p:spPr>
          <a:xfrm>
            <a:off x="630555" y="1528405"/>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1</a:t>
            </a:r>
            <a:endParaRPr lang="en-US" sz="1500" dirty="0"/>
          </a:p>
        </p:txBody>
      </p:sp>
      <p:sp>
        <p:nvSpPr>
          <p:cNvPr id="6" name="Text 4"/>
          <p:cNvSpPr/>
          <p:nvPr/>
        </p:nvSpPr>
        <p:spPr>
          <a:xfrm>
            <a:off x="1123117" y="1405057"/>
            <a:ext cx="2251353"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Database Design</a:t>
            </a:r>
            <a:endParaRPr lang="en-US" sz="1250" dirty="0"/>
          </a:p>
        </p:txBody>
      </p:sp>
      <p:sp>
        <p:nvSpPr>
          <p:cNvPr id="7" name="Text 5"/>
          <p:cNvSpPr/>
          <p:nvPr/>
        </p:nvSpPr>
        <p:spPr>
          <a:xfrm>
            <a:off x="1123117" y="1686878"/>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Elmasri, R. &amp; Navathe, S. B. (2020). </a:t>
            </a:r>
            <a:r>
              <a:rPr lang="en-US" sz="1000" i="1" dirty="0">
                <a:solidFill>
                  <a:srgbClr val="D7E5D8"/>
                </a:solidFill>
                <a:latin typeface="Syne" pitchFamily="34" charset="0"/>
                <a:ea typeface="Syne" pitchFamily="34" charset="-122"/>
                <a:cs typeface="Syne" pitchFamily="34" charset="-120"/>
              </a:rPr>
              <a:t>Fundamentals of Database Systems</a:t>
            </a:r>
            <a:r>
              <a:rPr lang="en-US" sz="1000" dirty="0">
                <a:solidFill>
                  <a:srgbClr val="D7E5D8"/>
                </a:solidFill>
                <a:latin typeface="Syne" pitchFamily="34" charset="0"/>
                <a:ea typeface="Syne" pitchFamily="34" charset="-122"/>
                <a:cs typeface="Syne" pitchFamily="34" charset="-120"/>
              </a:rPr>
              <a:t> (7th Edition). Pearson Education. Comprehensive coverage of relational database design principles and normalisation.</a:t>
            </a:r>
            <a:endParaRPr lang="en-US" sz="1000" dirty="0"/>
          </a:p>
        </p:txBody>
      </p:sp>
      <p:sp>
        <p:nvSpPr>
          <p:cNvPr id="8" name="Shape 6"/>
          <p:cNvSpPr/>
          <p:nvPr/>
        </p:nvSpPr>
        <p:spPr>
          <a:xfrm>
            <a:off x="456248" y="2171938"/>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9" name="Shape 7"/>
          <p:cNvSpPr/>
          <p:nvPr/>
        </p:nvSpPr>
        <p:spPr>
          <a:xfrm>
            <a:off x="471488" y="2187178"/>
            <a:ext cx="521375" cy="751642"/>
          </a:xfrm>
          <a:prstGeom prst="roundRect">
            <a:avLst>
              <a:gd name="adj" fmla="val 6994"/>
            </a:avLst>
          </a:prstGeom>
          <a:solidFill>
            <a:srgbClr val="547808"/>
          </a:solidFill>
          <a:ln/>
        </p:spPr>
        <p:txBody>
          <a:bodyPr/>
          <a:lstStyle/>
          <a:p>
            <a:endParaRPr lang="en-IN"/>
          </a:p>
        </p:txBody>
      </p:sp>
      <p:sp>
        <p:nvSpPr>
          <p:cNvPr id="10" name="Text 8"/>
          <p:cNvSpPr/>
          <p:nvPr/>
        </p:nvSpPr>
        <p:spPr>
          <a:xfrm>
            <a:off x="630555" y="2440781"/>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2</a:t>
            </a:r>
            <a:endParaRPr lang="en-US" sz="1500" dirty="0"/>
          </a:p>
        </p:txBody>
      </p:sp>
      <p:sp>
        <p:nvSpPr>
          <p:cNvPr id="11" name="Text 9"/>
          <p:cNvSpPr/>
          <p:nvPr/>
        </p:nvSpPr>
        <p:spPr>
          <a:xfrm>
            <a:off x="1123117" y="2317433"/>
            <a:ext cx="2400657"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Web Technologies</a:t>
            </a:r>
            <a:endParaRPr lang="en-US" sz="1250" dirty="0"/>
          </a:p>
        </p:txBody>
      </p:sp>
      <p:sp>
        <p:nvSpPr>
          <p:cNvPr id="12" name="Text 10"/>
          <p:cNvSpPr/>
          <p:nvPr/>
        </p:nvSpPr>
        <p:spPr>
          <a:xfrm>
            <a:off x="1123117" y="2599253"/>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Duckett, J. (2021). </a:t>
            </a:r>
            <a:r>
              <a:rPr lang="en-US" sz="1000" i="1" dirty="0">
                <a:solidFill>
                  <a:srgbClr val="D7E5D8"/>
                </a:solidFill>
                <a:latin typeface="Syne" pitchFamily="34" charset="0"/>
                <a:ea typeface="Syne" pitchFamily="34" charset="-122"/>
                <a:cs typeface="Syne" pitchFamily="34" charset="-120"/>
              </a:rPr>
              <a:t>JavaScript and jQuery: Interactive Front-End Web Development</a:t>
            </a:r>
            <a:r>
              <a:rPr lang="en-US" sz="1000" dirty="0">
                <a:solidFill>
                  <a:srgbClr val="D7E5D8"/>
                </a:solidFill>
                <a:latin typeface="Syne" pitchFamily="34" charset="0"/>
                <a:ea typeface="Syne" pitchFamily="34" charset="-122"/>
                <a:cs typeface="Syne" pitchFamily="34" charset="-120"/>
              </a:rPr>
              <a:t>. Wiley. Practical guide to creating dynamic examination interfaces.</a:t>
            </a:r>
            <a:endParaRPr lang="en-US" sz="1000" dirty="0"/>
          </a:p>
        </p:txBody>
      </p:sp>
      <p:sp>
        <p:nvSpPr>
          <p:cNvPr id="13" name="Shape 11"/>
          <p:cNvSpPr/>
          <p:nvPr/>
        </p:nvSpPr>
        <p:spPr>
          <a:xfrm>
            <a:off x="456248" y="3084314"/>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14" name="Shape 12"/>
          <p:cNvSpPr/>
          <p:nvPr/>
        </p:nvSpPr>
        <p:spPr>
          <a:xfrm>
            <a:off x="471488" y="3099554"/>
            <a:ext cx="521375" cy="751642"/>
          </a:xfrm>
          <a:prstGeom prst="roundRect">
            <a:avLst>
              <a:gd name="adj" fmla="val 6994"/>
            </a:avLst>
          </a:prstGeom>
          <a:solidFill>
            <a:srgbClr val="547808"/>
          </a:solidFill>
          <a:ln/>
        </p:spPr>
        <p:txBody>
          <a:bodyPr/>
          <a:lstStyle/>
          <a:p>
            <a:endParaRPr lang="en-IN"/>
          </a:p>
        </p:txBody>
      </p:sp>
      <p:sp>
        <p:nvSpPr>
          <p:cNvPr id="15" name="Text 13"/>
          <p:cNvSpPr/>
          <p:nvPr/>
        </p:nvSpPr>
        <p:spPr>
          <a:xfrm>
            <a:off x="630555" y="3353157"/>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3</a:t>
            </a:r>
            <a:endParaRPr lang="en-US" sz="1500" dirty="0"/>
          </a:p>
        </p:txBody>
      </p:sp>
      <p:sp>
        <p:nvSpPr>
          <p:cNvPr id="16" name="Text 14"/>
          <p:cNvSpPr/>
          <p:nvPr/>
        </p:nvSpPr>
        <p:spPr>
          <a:xfrm>
            <a:off x="1123117" y="3229808"/>
            <a:ext cx="2483287"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Security Standards</a:t>
            </a:r>
            <a:endParaRPr lang="en-US" sz="1250" dirty="0"/>
          </a:p>
        </p:txBody>
      </p:sp>
      <p:sp>
        <p:nvSpPr>
          <p:cNvPr id="17" name="Text 15"/>
          <p:cNvSpPr/>
          <p:nvPr/>
        </p:nvSpPr>
        <p:spPr>
          <a:xfrm>
            <a:off x="1123117" y="3511629"/>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OWASP Foundation. (2023). </a:t>
            </a:r>
            <a:r>
              <a:rPr lang="en-US" sz="1000" i="1" dirty="0">
                <a:solidFill>
                  <a:srgbClr val="D7E5D8"/>
                </a:solidFill>
                <a:latin typeface="Syne" pitchFamily="34" charset="0"/>
                <a:ea typeface="Syne" pitchFamily="34" charset="-122"/>
                <a:cs typeface="Syne" pitchFamily="34" charset="-120"/>
              </a:rPr>
              <a:t>OWASP Top Ten Web Application Security Risks</a:t>
            </a:r>
            <a:r>
              <a:rPr lang="en-US" sz="1000" dirty="0">
                <a:solidFill>
                  <a:srgbClr val="D7E5D8"/>
                </a:solidFill>
                <a:latin typeface="Syne" pitchFamily="34" charset="0"/>
                <a:ea typeface="Syne" pitchFamily="34" charset="-122"/>
                <a:cs typeface="Syne" pitchFamily="34" charset="-120"/>
              </a:rPr>
              <a:t>. Available at: https://owasp.org/. Industry-standard security best practices.</a:t>
            </a:r>
            <a:endParaRPr lang="en-US" sz="1000" dirty="0"/>
          </a:p>
        </p:txBody>
      </p:sp>
      <p:sp>
        <p:nvSpPr>
          <p:cNvPr id="18" name="Shape 16"/>
          <p:cNvSpPr/>
          <p:nvPr/>
        </p:nvSpPr>
        <p:spPr>
          <a:xfrm>
            <a:off x="456248" y="3996690"/>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19" name="Shape 17"/>
          <p:cNvSpPr/>
          <p:nvPr/>
        </p:nvSpPr>
        <p:spPr>
          <a:xfrm>
            <a:off x="471488" y="4011930"/>
            <a:ext cx="521375" cy="751642"/>
          </a:xfrm>
          <a:prstGeom prst="roundRect">
            <a:avLst>
              <a:gd name="adj" fmla="val 6994"/>
            </a:avLst>
          </a:prstGeom>
          <a:solidFill>
            <a:srgbClr val="547808"/>
          </a:solidFill>
          <a:ln/>
        </p:spPr>
        <p:txBody>
          <a:bodyPr/>
          <a:lstStyle/>
          <a:p>
            <a:endParaRPr lang="en-IN"/>
          </a:p>
        </p:txBody>
      </p:sp>
      <p:sp>
        <p:nvSpPr>
          <p:cNvPr id="20" name="Text 18"/>
          <p:cNvSpPr/>
          <p:nvPr/>
        </p:nvSpPr>
        <p:spPr>
          <a:xfrm>
            <a:off x="630555" y="4265533"/>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4</a:t>
            </a:r>
            <a:endParaRPr lang="en-US" sz="1500" dirty="0"/>
          </a:p>
        </p:txBody>
      </p:sp>
      <p:sp>
        <p:nvSpPr>
          <p:cNvPr id="21" name="Text 19"/>
          <p:cNvSpPr/>
          <p:nvPr/>
        </p:nvSpPr>
        <p:spPr>
          <a:xfrm>
            <a:off x="1123117" y="4142184"/>
            <a:ext cx="2653546"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Academic Research</a:t>
            </a:r>
            <a:endParaRPr lang="en-US" sz="1250" dirty="0"/>
          </a:p>
        </p:txBody>
      </p:sp>
      <p:sp>
        <p:nvSpPr>
          <p:cNvPr id="22" name="Text 20"/>
          <p:cNvSpPr/>
          <p:nvPr/>
        </p:nvSpPr>
        <p:spPr>
          <a:xfrm>
            <a:off x="1123117" y="4424005"/>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Kumar, S. &amp; Singh, R. (2022). "Design and Implementation of Online Examination System Using PHP and MySQL". </a:t>
            </a:r>
            <a:r>
              <a:rPr lang="en-US" sz="1000" i="1" dirty="0">
                <a:solidFill>
                  <a:srgbClr val="D7E5D8"/>
                </a:solidFill>
                <a:latin typeface="Syne" pitchFamily="34" charset="0"/>
                <a:ea typeface="Syne" pitchFamily="34" charset="-122"/>
                <a:cs typeface="Syne" pitchFamily="34" charset="-120"/>
              </a:rPr>
              <a:t>International Journal of Computer Applications</a:t>
            </a:r>
            <a:r>
              <a:rPr lang="en-US" sz="1000" dirty="0">
                <a:solidFill>
                  <a:srgbClr val="D7E5D8"/>
                </a:solidFill>
                <a:latin typeface="Syne" pitchFamily="34" charset="0"/>
                <a:ea typeface="Syne" pitchFamily="34" charset="-122"/>
                <a:cs typeface="Syne" pitchFamily="34" charset="-120"/>
              </a:rPr>
              <a:t>, 184(22), 12-18.</a:t>
            </a:r>
            <a:endParaRPr lang="en-US" sz="1000" dirty="0"/>
          </a:p>
        </p:txBody>
      </p:sp>
      <p:sp>
        <p:nvSpPr>
          <p:cNvPr id="23" name="Shape 21"/>
          <p:cNvSpPr/>
          <p:nvPr/>
        </p:nvSpPr>
        <p:spPr>
          <a:xfrm>
            <a:off x="456248" y="4909066"/>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24" name="Shape 22"/>
          <p:cNvSpPr/>
          <p:nvPr/>
        </p:nvSpPr>
        <p:spPr>
          <a:xfrm>
            <a:off x="471488" y="4924306"/>
            <a:ext cx="521375" cy="751642"/>
          </a:xfrm>
          <a:prstGeom prst="roundRect">
            <a:avLst>
              <a:gd name="adj" fmla="val 6994"/>
            </a:avLst>
          </a:prstGeom>
          <a:solidFill>
            <a:srgbClr val="547808"/>
          </a:solidFill>
          <a:ln/>
        </p:spPr>
        <p:txBody>
          <a:bodyPr/>
          <a:lstStyle/>
          <a:p>
            <a:endParaRPr lang="en-IN"/>
          </a:p>
        </p:txBody>
      </p:sp>
      <p:sp>
        <p:nvSpPr>
          <p:cNvPr id="25" name="Text 23"/>
          <p:cNvSpPr/>
          <p:nvPr/>
        </p:nvSpPr>
        <p:spPr>
          <a:xfrm>
            <a:off x="630555" y="5177909"/>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5</a:t>
            </a:r>
            <a:endParaRPr lang="en-US" sz="1500" dirty="0"/>
          </a:p>
        </p:txBody>
      </p:sp>
      <p:sp>
        <p:nvSpPr>
          <p:cNvPr id="26" name="Text 24"/>
          <p:cNvSpPr/>
          <p:nvPr/>
        </p:nvSpPr>
        <p:spPr>
          <a:xfrm>
            <a:off x="1123117" y="5054560"/>
            <a:ext cx="2402800"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Agile Methodology</a:t>
            </a:r>
            <a:endParaRPr lang="en-US" sz="1250" dirty="0"/>
          </a:p>
        </p:txBody>
      </p:sp>
      <p:sp>
        <p:nvSpPr>
          <p:cNvPr id="27" name="Text 25"/>
          <p:cNvSpPr/>
          <p:nvPr/>
        </p:nvSpPr>
        <p:spPr>
          <a:xfrm>
            <a:off x="1123117" y="5336381"/>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Schwaber, K. &amp; Sutherland, J. (2020). </a:t>
            </a:r>
            <a:r>
              <a:rPr lang="en-US" sz="1000" i="1" dirty="0">
                <a:solidFill>
                  <a:srgbClr val="D7E5D8"/>
                </a:solidFill>
                <a:latin typeface="Syne" pitchFamily="34" charset="0"/>
                <a:ea typeface="Syne" pitchFamily="34" charset="-122"/>
                <a:cs typeface="Syne" pitchFamily="34" charset="-120"/>
              </a:rPr>
              <a:t>The Scrum Guide</a:t>
            </a:r>
            <a:r>
              <a:rPr lang="en-US" sz="1000" dirty="0">
                <a:solidFill>
                  <a:srgbClr val="D7E5D8"/>
                </a:solidFill>
                <a:latin typeface="Syne" pitchFamily="34" charset="0"/>
                <a:ea typeface="Syne" pitchFamily="34" charset="-122"/>
                <a:cs typeface="Syne" pitchFamily="34" charset="-120"/>
              </a:rPr>
              <a:t>. Scrum.org. Framework for iterative software development methodology applied in this project.</a:t>
            </a:r>
            <a:endParaRPr lang="en-US" sz="1000" dirty="0"/>
          </a:p>
        </p:txBody>
      </p:sp>
      <p:sp>
        <p:nvSpPr>
          <p:cNvPr id="28" name="Shape 26"/>
          <p:cNvSpPr/>
          <p:nvPr/>
        </p:nvSpPr>
        <p:spPr>
          <a:xfrm>
            <a:off x="456248" y="5821442"/>
            <a:ext cx="13717905" cy="782122"/>
          </a:xfrm>
          <a:prstGeom prst="roundRect">
            <a:avLst>
              <a:gd name="adj" fmla="val 7001"/>
            </a:avLst>
          </a:prstGeom>
          <a:solidFill>
            <a:srgbClr val="152025">
              <a:alpha val="95000"/>
            </a:srgbClr>
          </a:solidFill>
          <a:ln w="15240">
            <a:solidFill>
              <a:srgbClr val="6D9121"/>
            </a:solidFill>
            <a:prstDash val="solid"/>
          </a:ln>
        </p:spPr>
        <p:txBody>
          <a:bodyPr/>
          <a:lstStyle/>
          <a:p>
            <a:endParaRPr lang="en-IN"/>
          </a:p>
        </p:txBody>
      </p:sp>
      <p:sp>
        <p:nvSpPr>
          <p:cNvPr id="29" name="Shape 27"/>
          <p:cNvSpPr/>
          <p:nvPr/>
        </p:nvSpPr>
        <p:spPr>
          <a:xfrm>
            <a:off x="471488" y="5836682"/>
            <a:ext cx="521375" cy="751642"/>
          </a:xfrm>
          <a:prstGeom prst="roundRect">
            <a:avLst>
              <a:gd name="adj" fmla="val 6994"/>
            </a:avLst>
          </a:prstGeom>
          <a:solidFill>
            <a:srgbClr val="547808"/>
          </a:solidFill>
          <a:ln/>
        </p:spPr>
        <p:txBody>
          <a:bodyPr/>
          <a:lstStyle/>
          <a:p>
            <a:endParaRPr lang="en-IN"/>
          </a:p>
        </p:txBody>
      </p:sp>
      <p:sp>
        <p:nvSpPr>
          <p:cNvPr id="30" name="Text 28"/>
          <p:cNvSpPr/>
          <p:nvPr/>
        </p:nvSpPr>
        <p:spPr>
          <a:xfrm>
            <a:off x="630555" y="6090285"/>
            <a:ext cx="195501" cy="244316"/>
          </a:xfrm>
          <a:prstGeom prst="rect">
            <a:avLst/>
          </a:prstGeom>
          <a:noFill/>
          <a:ln/>
        </p:spPr>
        <p:txBody>
          <a:bodyPr wrap="none" lIns="0" tIns="0" rIns="0" bIns="0" rtlCol="0" anchor="t"/>
          <a:lstStyle/>
          <a:p>
            <a:pPr marL="0" indent="0" algn="l">
              <a:lnSpc>
                <a:spcPts val="1500"/>
              </a:lnSpc>
              <a:buNone/>
            </a:pPr>
            <a:r>
              <a:rPr lang="en-US" sz="1500" b="1" dirty="0">
                <a:solidFill>
                  <a:srgbClr val="FFFFFF"/>
                </a:solidFill>
                <a:latin typeface="Syne Extra Bold" pitchFamily="34" charset="0"/>
                <a:ea typeface="Syne Extra Bold" pitchFamily="34" charset="-122"/>
                <a:cs typeface="Syne Extra Bold" pitchFamily="34" charset="-120"/>
              </a:rPr>
              <a:t>6</a:t>
            </a:r>
            <a:endParaRPr lang="en-US" sz="1500" dirty="0"/>
          </a:p>
        </p:txBody>
      </p:sp>
      <p:sp>
        <p:nvSpPr>
          <p:cNvPr id="31" name="Text 29"/>
          <p:cNvSpPr/>
          <p:nvPr/>
        </p:nvSpPr>
        <p:spPr>
          <a:xfrm>
            <a:off x="1123117" y="5966936"/>
            <a:ext cx="2475190" cy="203716"/>
          </a:xfrm>
          <a:prstGeom prst="rect">
            <a:avLst/>
          </a:prstGeom>
          <a:noFill/>
          <a:ln/>
        </p:spPr>
        <p:txBody>
          <a:bodyPr wrap="none" lIns="0" tIns="0" rIns="0" bIns="0" rtlCol="0" anchor="t"/>
          <a:lstStyle/>
          <a:p>
            <a:pPr marL="0" indent="0" algn="l">
              <a:lnSpc>
                <a:spcPts val="1600"/>
              </a:lnSpc>
              <a:buNone/>
            </a:pPr>
            <a:r>
              <a:rPr lang="en-US" sz="1250" b="1" dirty="0">
                <a:solidFill>
                  <a:srgbClr val="D7E5D8"/>
                </a:solidFill>
                <a:latin typeface="Syne Extra Bold" pitchFamily="34" charset="0"/>
                <a:ea typeface="Syne Extra Bold" pitchFamily="34" charset="-122"/>
                <a:cs typeface="Syne Extra Bold" pitchFamily="34" charset="-120"/>
              </a:rPr>
              <a:t>Industry Standards</a:t>
            </a:r>
            <a:endParaRPr lang="en-US" sz="1250" dirty="0"/>
          </a:p>
        </p:txBody>
      </p:sp>
      <p:sp>
        <p:nvSpPr>
          <p:cNvPr id="32" name="Text 30"/>
          <p:cNvSpPr/>
          <p:nvPr/>
        </p:nvSpPr>
        <p:spPr>
          <a:xfrm>
            <a:off x="1123117" y="6248757"/>
            <a:ext cx="12905542" cy="208598"/>
          </a:xfrm>
          <a:prstGeom prst="rect">
            <a:avLst/>
          </a:prstGeom>
          <a:noFill/>
          <a:ln/>
        </p:spPr>
        <p:txBody>
          <a:bodyPr wrap="none" lIns="0" tIns="0" rIns="0" bIns="0" rtlCol="0" anchor="t"/>
          <a:lstStyle/>
          <a:p>
            <a:pPr marL="0" indent="0" algn="l">
              <a:lnSpc>
                <a:spcPts val="1600"/>
              </a:lnSpc>
              <a:buNone/>
            </a:pPr>
            <a:r>
              <a:rPr lang="en-US" sz="1000" dirty="0">
                <a:solidFill>
                  <a:srgbClr val="D7E5D8"/>
                </a:solidFill>
                <a:latin typeface="Syne" pitchFamily="34" charset="0"/>
                <a:ea typeface="Syne" pitchFamily="34" charset="-122"/>
                <a:cs typeface="Syne" pitchFamily="34" charset="-120"/>
              </a:rPr>
              <a:t>ISO/IEC 27001:2022. </a:t>
            </a:r>
            <a:r>
              <a:rPr lang="en-US" sz="1000" i="1" dirty="0">
                <a:solidFill>
                  <a:srgbClr val="D7E5D8"/>
                </a:solidFill>
                <a:latin typeface="Syne" pitchFamily="34" charset="0"/>
                <a:ea typeface="Syne" pitchFamily="34" charset="-122"/>
                <a:cs typeface="Syne" pitchFamily="34" charset="-120"/>
              </a:rPr>
              <a:t>Information Security Management Systems</a:t>
            </a:r>
            <a:r>
              <a:rPr lang="en-US" sz="1000" dirty="0">
                <a:solidFill>
                  <a:srgbClr val="D7E5D8"/>
                </a:solidFill>
                <a:latin typeface="Syne" pitchFamily="34" charset="0"/>
                <a:ea typeface="Syne" pitchFamily="34" charset="-122"/>
                <a:cs typeface="Syne" pitchFamily="34" charset="-120"/>
              </a:rPr>
              <a:t>. International standards for securing examination data and user information.</a:t>
            </a:r>
            <a:endParaRPr lang="en-US" sz="1000" dirty="0"/>
          </a:p>
        </p:txBody>
      </p:sp>
      <p:sp>
        <p:nvSpPr>
          <p:cNvPr id="33" name="Shape 31"/>
          <p:cNvSpPr/>
          <p:nvPr/>
        </p:nvSpPr>
        <p:spPr>
          <a:xfrm>
            <a:off x="456248" y="6750129"/>
            <a:ext cx="13717905" cy="887730"/>
          </a:xfrm>
          <a:prstGeom prst="roundRect">
            <a:avLst>
              <a:gd name="adj" fmla="val 6168"/>
            </a:avLst>
          </a:prstGeom>
          <a:solidFill>
            <a:srgbClr val="334805"/>
          </a:solidFill>
          <a:ln/>
        </p:spPr>
        <p:txBody>
          <a:bodyPr/>
          <a:lstStyle/>
          <a:p>
            <a:endParaRPr lang="en-IN"/>
          </a:p>
        </p:txBody>
      </p:sp>
      <p:pic>
        <p:nvPicPr>
          <p:cNvPr id="34" name="Image 0" descr="preencoded.png"/>
          <p:cNvPicPr>
            <a:picLocks noChangeAspect="1"/>
          </p:cNvPicPr>
          <p:nvPr/>
        </p:nvPicPr>
        <p:blipFill>
          <a:blip r:embed="rId3"/>
          <a:stretch>
            <a:fillRect/>
          </a:stretch>
        </p:blipFill>
        <p:spPr>
          <a:xfrm>
            <a:off x="586502" y="6922770"/>
            <a:ext cx="203597" cy="162878"/>
          </a:xfrm>
          <a:prstGeom prst="rect">
            <a:avLst/>
          </a:prstGeom>
        </p:spPr>
      </p:pic>
      <p:sp>
        <p:nvSpPr>
          <p:cNvPr id="35" name="Text 32"/>
          <p:cNvSpPr/>
          <p:nvPr/>
        </p:nvSpPr>
        <p:spPr>
          <a:xfrm>
            <a:off x="920353" y="6912888"/>
            <a:ext cx="2753320" cy="203716"/>
          </a:xfrm>
          <a:prstGeom prst="rect">
            <a:avLst/>
          </a:prstGeom>
          <a:noFill/>
          <a:ln/>
        </p:spPr>
        <p:txBody>
          <a:bodyPr wrap="none" lIns="0" tIns="0" rIns="0" bIns="0" rtlCol="0" anchor="t"/>
          <a:lstStyle/>
          <a:p>
            <a:pPr marL="0" indent="0" algn="l">
              <a:lnSpc>
                <a:spcPts val="1600"/>
              </a:lnSpc>
              <a:buNone/>
            </a:pPr>
            <a:r>
              <a:rPr lang="en-US" sz="1250" b="1" dirty="0">
                <a:solidFill>
                  <a:srgbClr val="FFFFFF"/>
                </a:solidFill>
                <a:latin typeface="Syne Extra Bold" pitchFamily="34" charset="0"/>
                <a:ea typeface="Syne Extra Bold" pitchFamily="34" charset="-122"/>
                <a:cs typeface="Syne Extra Bold" pitchFamily="34" charset="-120"/>
              </a:rPr>
              <a:t>Additional Resources</a:t>
            </a:r>
            <a:endParaRPr lang="en-US" sz="1250" dirty="0"/>
          </a:p>
        </p:txBody>
      </p:sp>
      <p:sp>
        <p:nvSpPr>
          <p:cNvPr id="36" name="Text 33"/>
          <p:cNvSpPr/>
          <p:nvPr/>
        </p:nvSpPr>
        <p:spPr>
          <a:xfrm>
            <a:off x="920353" y="7246858"/>
            <a:ext cx="13123545" cy="208598"/>
          </a:xfrm>
          <a:prstGeom prst="rect">
            <a:avLst/>
          </a:prstGeom>
          <a:noFill/>
          <a:ln/>
        </p:spPr>
        <p:txBody>
          <a:bodyPr wrap="none" lIns="0" tIns="0" rIns="0" bIns="0" rtlCol="0" anchor="t"/>
          <a:lstStyle/>
          <a:p>
            <a:pPr marL="0" indent="0" algn="l">
              <a:lnSpc>
                <a:spcPts val="1600"/>
              </a:lnSpc>
              <a:buNone/>
            </a:pPr>
            <a:r>
              <a:rPr lang="en-US" sz="1000" dirty="0">
                <a:solidFill>
                  <a:srgbClr val="FFFFFF"/>
                </a:solidFill>
                <a:latin typeface="Syne" pitchFamily="34" charset="0"/>
                <a:ea typeface="Syne" pitchFamily="34" charset="-122"/>
                <a:cs typeface="Syne" pitchFamily="34" charset="-120"/>
              </a:rPr>
              <a:t>Project documentation, source code, and implementation guides are available in the project repository. Database schema diagrams and API documentation provide comprehensive technical specifications for future developers.</a:t>
            </a:r>
            <a:endParaRPr lang="en-US" sz="1000" dirty="0"/>
          </a:p>
        </p:txBody>
      </p:sp>
      <p:sp>
        <p:nvSpPr>
          <p:cNvPr id="37" name="Rectangle 36">
            <a:extLst>
              <a:ext uri="{FF2B5EF4-FFF2-40B4-BE49-F238E27FC236}">
                <a16:creationId xmlns:a16="http://schemas.microsoft.com/office/drawing/2014/main" id="{3BB5AB39-D4FA-1CE0-04D2-E5BACAEEC4CF}"/>
              </a:ext>
            </a:extLst>
          </p:cNvPr>
          <p:cNvSpPr/>
          <p:nvPr/>
        </p:nvSpPr>
        <p:spPr>
          <a:xfrm>
            <a:off x="12634331" y="7637859"/>
            <a:ext cx="1873405" cy="514928"/>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8661" y="729020"/>
            <a:ext cx="5133499" cy="641747"/>
          </a:xfrm>
          <a:prstGeom prst="rect">
            <a:avLst/>
          </a:prstGeom>
          <a:noFill/>
          <a:ln/>
        </p:spPr>
        <p:txBody>
          <a:bodyPr wrap="none" lIns="0" tIns="0" rIns="0" bIns="0" rtlCol="0" anchor="t"/>
          <a:lstStyle/>
          <a:p>
            <a:pPr marL="0" indent="0" algn="l">
              <a:lnSpc>
                <a:spcPts val="5050"/>
              </a:lnSpc>
              <a:buNone/>
            </a:pPr>
            <a:r>
              <a:rPr lang="en-US" sz="4000" b="1" dirty="0">
                <a:solidFill>
                  <a:srgbClr val="F0F4F1"/>
                </a:solidFill>
                <a:latin typeface="Syne Extra Bold" pitchFamily="34" charset="0"/>
                <a:ea typeface="Syne Extra Bold" pitchFamily="34" charset="-122"/>
                <a:cs typeface="Syne Extra Bold" pitchFamily="34" charset="-120"/>
              </a:rPr>
              <a:t>Abstract</a:t>
            </a:r>
            <a:endParaRPr lang="en-US" sz="4000" dirty="0"/>
          </a:p>
        </p:txBody>
      </p:sp>
      <p:sp>
        <p:nvSpPr>
          <p:cNvPr id="4" name="Text 1"/>
          <p:cNvSpPr/>
          <p:nvPr/>
        </p:nvSpPr>
        <p:spPr>
          <a:xfrm>
            <a:off x="718661" y="1883926"/>
            <a:ext cx="3602831" cy="769858"/>
          </a:xfrm>
          <a:prstGeom prst="rect">
            <a:avLst/>
          </a:prstGeom>
          <a:noFill/>
          <a:ln/>
        </p:spPr>
        <p:txBody>
          <a:bodyPr wrap="square" lIns="0" tIns="0" rIns="0" bIns="0" rtlCol="0" anchor="t"/>
          <a:lstStyle/>
          <a:p>
            <a:pPr marL="0" indent="0" algn="l">
              <a:lnSpc>
                <a:spcPts val="3000"/>
              </a:lnSpc>
              <a:buNone/>
            </a:pPr>
            <a:r>
              <a:rPr lang="en-US" sz="2400" b="1" dirty="0">
                <a:solidFill>
                  <a:srgbClr val="F0F4F1"/>
                </a:solidFill>
                <a:latin typeface="Syne Extra Bold" pitchFamily="34" charset="0"/>
                <a:ea typeface="Syne Extra Bold" pitchFamily="34" charset="-122"/>
                <a:cs typeface="Syne Extra Bold" pitchFamily="34" charset="-120"/>
              </a:rPr>
              <a:t>Project Overview</a:t>
            </a:r>
            <a:endParaRPr lang="en-US" sz="2400" dirty="0"/>
          </a:p>
        </p:txBody>
      </p:sp>
      <p:sp>
        <p:nvSpPr>
          <p:cNvPr id="5" name="Text 2"/>
          <p:cNvSpPr/>
          <p:nvPr/>
        </p:nvSpPr>
        <p:spPr>
          <a:xfrm>
            <a:off x="718661" y="2859048"/>
            <a:ext cx="3602831" cy="2628900"/>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This mini project presents a comprehensive database management system designed specifically for conducting online examinations. The system addresses the growing need for automated, secure, and efficient assessment platforms in educational institutions.</a:t>
            </a:r>
            <a:endParaRPr lang="en-US" sz="1600" dirty="0"/>
          </a:p>
        </p:txBody>
      </p:sp>
      <p:sp>
        <p:nvSpPr>
          <p:cNvPr id="6" name="Text 3"/>
          <p:cNvSpPr/>
          <p:nvPr/>
        </p:nvSpPr>
        <p:spPr>
          <a:xfrm>
            <a:off x="718661" y="5672733"/>
            <a:ext cx="3602831" cy="1643063"/>
          </a:xfrm>
          <a:prstGeom prst="rect">
            <a:avLst/>
          </a:prstGeom>
          <a:noFill/>
          <a:ln/>
        </p:spPr>
        <p:txBody>
          <a:bodyPr wrap="square" lIns="0" tIns="0" rIns="0" bIns="0" rtlCol="0" anchor="t"/>
          <a:lstStyle/>
          <a:p>
            <a:pPr marL="0" indent="0" algn="l">
              <a:lnSpc>
                <a:spcPts val="2550"/>
              </a:lnSpc>
              <a:buNone/>
            </a:pPr>
            <a:r>
              <a:rPr lang="en-US" sz="1600" dirty="0">
                <a:solidFill>
                  <a:srgbClr val="D7E5D8"/>
                </a:solidFill>
                <a:latin typeface="Syne" pitchFamily="34" charset="0"/>
                <a:ea typeface="Syne" pitchFamily="34" charset="-122"/>
                <a:cs typeface="Syne" pitchFamily="34" charset="-120"/>
              </a:rPr>
              <a:t>The platform incorporates robust database architecture to manage student information, question banks, exam schedules, and real-time result processing.</a:t>
            </a:r>
            <a:endParaRPr lang="en-US" sz="1600" dirty="0"/>
          </a:p>
        </p:txBody>
      </p:sp>
      <p:sp>
        <p:nvSpPr>
          <p:cNvPr id="7" name="Text 4"/>
          <p:cNvSpPr/>
          <p:nvPr/>
        </p:nvSpPr>
        <p:spPr>
          <a:xfrm>
            <a:off x="4830128" y="1883926"/>
            <a:ext cx="3602831" cy="769858"/>
          </a:xfrm>
          <a:prstGeom prst="rect">
            <a:avLst/>
          </a:prstGeom>
          <a:noFill/>
          <a:ln/>
        </p:spPr>
        <p:txBody>
          <a:bodyPr wrap="square" lIns="0" tIns="0" rIns="0" bIns="0" rtlCol="0" anchor="t"/>
          <a:lstStyle/>
          <a:p>
            <a:pPr marL="0" indent="0" algn="l">
              <a:lnSpc>
                <a:spcPts val="3000"/>
              </a:lnSpc>
              <a:buNone/>
            </a:pPr>
            <a:r>
              <a:rPr lang="en-US" sz="2400" b="1" dirty="0">
                <a:solidFill>
                  <a:srgbClr val="F0F4F1"/>
                </a:solidFill>
                <a:latin typeface="Syne Extra Bold" pitchFamily="34" charset="0"/>
                <a:ea typeface="Syne Extra Bold" pitchFamily="34" charset="-122"/>
                <a:cs typeface="Syne Extra Bold" pitchFamily="34" charset="-120"/>
              </a:rPr>
              <a:t>Key Objectives</a:t>
            </a:r>
            <a:endParaRPr lang="en-US" sz="2400" dirty="0"/>
          </a:p>
        </p:txBody>
      </p:sp>
      <p:sp>
        <p:nvSpPr>
          <p:cNvPr id="8" name="Text 5"/>
          <p:cNvSpPr/>
          <p:nvPr/>
        </p:nvSpPr>
        <p:spPr>
          <a:xfrm>
            <a:off x="4830128" y="2859048"/>
            <a:ext cx="3602831" cy="985837"/>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7E5D8"/>
                </a:solidFill>
                <a:latin typeface="Syne" pitchFamily="34" charset="0"/>
                <a:ea typeface="Syne" pitchFamily="34" charset="-122"/>
                <a:cs typeface="Syne" pitchFamily="34" charset="-120"/>
              </a:rPr>
              <a:t>Develop a secure, scalable database schema for exam management</a:t>
            </a:r>
            <a:endParaRPr lang="en-US" sz="1600" dirty="0"/>
          </a:p>
        </p:txBody>
      </p:sp>
      <p:sp>
        <p:nvSpPr>
          <p:cNvPr id="9" name="Text 6"/>
          <p:cNvSpPr/>
          <p:nvPr/>
        </p:nvSpPr>
        <p:spPr>
          <a:xfrm>
            <a:off x="4830128" y="3916680"/>
            <a:ext cx="3602831" cy="985837"/>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7E5D8"/>
                </a:solidFill>
                <a:latin typeface="Syne" pitchFamily="34" charset="0"/>
                <a:ea typeface="Syne" pitchFamily="34" charset="-122"/>
                <a:cs typeface="Syne" pitchFamily="34" charset="-120"/>
              </a:rPr>
              <a:t>Evaluation processes</a:t>
            </a:r>
            <a:endParaRPr lang="en-US" sz="1600" dirty="0"/>
          </a:p>
        </p:txBody>
      </p:sp>
      <p:sp>
        <p:nvSpPr>
          <p:cNvPr id="10" name="Text 7"/>
          <p:cNvSpPr/>
          <p:nvPr/>
        </p:nvSpPr>
        <p:spPr>
          <a:xfrm>
            <a:off x="4830128" y="4974312"/>
            <a:ext cx="3602831" cy="657225"/>
          </a:xfrm>
          <a:prstGeom prst="rect">
            <a:avLst/>
          </a:prstGeom>
          <a:noFill/>
          <a:ln/>
        </p:spPr>
        <p:txBody>
          <a:bodyPr wrap="square" lIns="0" tIns="0" rIns="0" bIns="0" rtlCol="0" anchor="t"/>
          <a:lstStyle/>
          <a:p>
            <a:pPr algn="l">
              <a:lnSpc>
                <a:spcPts val="2550"/>
              </a:lnSpc>
              <a:buSzPct val="100000"/>
            </a:pPr>
            <a:endParaRPr lang="en-US" sz="1600" dirty="0"/>
          </a:p>
        </p:txBody>
      </p:sp>
      <p:sp>
        <p:nvSpPr>
          <p:cNvPr id="11" name="Text 8"/>
          <p:cNvSpPr/>
          <p:nvPr/>
        </p:nvSpPr>
        <p:spPr>
          <a:xfrm>
            <a:off x="4830128" y="4830723"/>
            <a:ext cx="3602831" cy="65722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7E5D8"/>
                </a:solidFill>
                <a:latin typeface="Syne" pitchFamily="34" charset="0"/>
                <a:ea typeface="Syne" pitchFamily="34" charset="-122"/>
                <a:cs typeface="Syne" pitchFamily="34" charset="-120"/>
              </a:rPr>
              <a:t>Provide instant result generation and comprehensive analytics</a:t>
            </a:r>
            <a:endParaRPr lang="en-US" sz="1600" dirty="0"/>
          </a:p>
        </p:txBody>
      </p:sp>
      <p:sp>
        <p:nvSpPr>
          <p:cNvPr id="12" name="Text 9"/>
          <p:cNvSpPr/>
          <p:nvPr/>
        </p:nvSpPr>
        <p:spPr>
          <a:xfrm>
            <a:off x="4830128" y="6017061"/>
            <a:ext cx="3602831" cy="65722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D7E5D8"/>
                </a:solidFill>
                <a:latin typeface="Syne" pitchFamily="34" charset="0"/>
                <a:ea typeface="Syne" pitchFamily="34" charset="-122"/>
                <a:cs typeface="Syne" pitchFamily="34" charset="-120"/>
              </a:rPr>
              <a:t>Ensure data integrity and seamless user experience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3500" y="561499"/>
            <a:ext cx="4336494" cy="541972"/>
          </a:xfrm>
          <a:prstGeom prst="rect">
            <a:avLst/>
          </a:prstGeom>
          <a:noFill/>
          <a:ln/>
        </p:spPr>
        <p:txBody>
          <a:bodyPr wrap="none" lIns="0" tIns="0" rIns="0" bIns="0" rtlCol="0" anchor="t"/>
          <a:lstStyle/>
          <a:p>
            <a:pPr marL="0" indent="0" algn="l">
              <a:lnSpc>
                <a:spcPts val="4250"/>
              </a:lnSpc>
              <a:buNone/>
            </a:pPr>
            <a:r>
              <a:rPr lang="en-US" sz="3400" b="1" dirty="0">
                <a:solidFill>
                  <a:srgbClr val="F0F4F1"/>
                </a:solidFill>
                <a:latin typeface="Syne Extra Bold" pitchFamily="34" charset="0"/>
                <a:ea typeface="Syne Extra Bold" pitchFamily="34" charset="-122"/>
                <a:cs typeface="Syne Extra Bold" pitchFamily="34" charset="-120"/>
              </a:rPr>
              <a:t>Introduction</a:t>
            </a:r>
            <a:endParaRPr lang="en-US" sz="3400" dirty="0"/>
          </a:p>
        </p:txBody>
      </p:sp>
      <p:sp>
        <p:nvSpPr>
          <p:cNvPr id="4" name="Shape 1"/>
          <p:cNvSpPr/>
          <p:nvPr/>
        </p:nvSpPr>
        <p:spPr>
          <a:xfrm>
            <a:off x="6288643" y="1363623"/>
            <a:ext cx="22860" cy="4999077"/>
          </a:xfrm>
          <a:prstGeom prst="roundRect">
            <a:avLst>
              <a:gd name="adj" fmla="val 318696"/>
            </a:avLst>
          </a:prstGeom>
          <a:solidFill>
            <a:srgbClr val="6D9121"/>
          </a:solidFill>
          <a:ln/>
        </p:spPr>
        <p:txBody>
          <a:bodyPr/>
          <a:lstStyle/>
          <a:p>
            <a:endParaRPr lang="en-IN"/>
          </a:p>
        </p:txBody>
      </p:sp>
      <p:sp>
        <p:nvSpPr>
          <p:cNvPr id="5" name="Shape 2"/>
          <p:cNvSpPr/>
          <p:nvPr/>
        </p:nvSpPr>
        <p:spPr>
          <a:xfrm>
            <a:off x="6460927" y="1547336"/>
            <a:ext cx="520303" cy="22860"/>
          </a:xfrm>
          <a:prstGeom prst="roundRect">
            <a:avLst>
              <a:gd name="adj" fmla="val 318696"/>
            </a:avLst>
          </a:prstGeom>
          <a:solidFill>
            <a:srgbClr val="6D9121"/>
          </a:solidFill>
          <a:ln/>
        </p:spPr>
        <p:txBody>
          <a:bodyPr/>
          <a:lstStyle/>
          <a:p>
            <a:endParaRPr lang="en-IN"/>
          </a:p>
        </p:txBody>
      </p:sp>
      <p:sp>
        <p:nvSpPr>
          <p:cNvPr id="6" name="Shape 3"/>
          <p:cNvSpPr/>
          <p:nvPr/>
        </p:nvSpPr>
        <p:spPr>
          <a:xfrm>
            <a:off x="6093500" y="1363623"/>
            <a:ext cx="390287" cy="390287"/>
          </a:xfrm>
          <a:prstGeom prst="roundRect">
            <a:avLst>
              <a:gd name="adj" fmla="val 18667"/>
            </a:avLst>
          </a:prstGeom>
          <a:solidFill>
            <a:srgbClr val="547808"/>
          </a:solidFill>
          <a:ln w="7620">
            <a:solidFill>
              <a:srgbClr val="6D9121"/>
            </a:solidFill>
            <a:prstDash val="solid"/>
          </a:ln>
        </p:spPr>
        <p:txBody>
          <a:bodyPr/>
          <a:lstStyle/>
          <a:p>
            <a:endParaRPr lang="en-IN"/>
          </a:p>
        </p:txBody>
      </p:sp>
      <p:sp>
        <p:nvSpPr>
          <p:cNvPr id="7" name="Text 4"/>
          <p:cNvSpPr/>
          <p:nvPr/>
        </p:nvSpPr>
        <p:spPr>
          <a:xfrm>
            <a:off x="6158567" y="1396186"/>
            <a:ext cx="260152" cy="325160"/>
          </a:xfrm>
          <a:prstGeom prst="rect">
            <a:avLst/>
          </a:prstGeom>
          <a:noFill/>
          <a:ln/>
        </p:spPr>
        <p:txBody>
          <a:bodyPr wrap="none" lIns="0" tIns="0" rIns="0" bIns="0" rtlCol="0" anchor="t"/>
          <a:lstStyle/>
          <a:p>
            <a:pPr marL="0" indent="0" algn="ctr">
              <a:lnSpc>
                <a:spcPts val="2000"/>
              </a:lnSpc>
              <a:buNone/>
            </a:pPr>
            <a:r>
              <a:rPr lang="en-US" sz="2000" b="1" dirty="0">
                <a:solidFill>
                  <a:srgbClr val="FFFFFF"/>
                </a:solidFill>
                <a:latin typeface="Syne Extra Bold" pitchFamily="34" charset="0"/>
                <a:ea typeface="Syne Extra Bold" pitchFamily="34" charset="-122"/>
                <a:cs typeface="Syne Extra Bold" pitchFamily="34" charset="-120"/>
              </a:rPr>
              <a:t>1</a:t>
            </a:r>
            <a:endParaRPr lang="en-US" sz="2000" dirty="0"/>
          </a:p>
        </p:txBody>
      </p:sp>
      <p:sp>
        <p:nvSpPr>
          <p:cNvPr id="8" name="Text 5"/>
          <p:cNvSpPr/>
          <p:nvPr/>
        </p:nvSpPr>
        <p:spPr>
          <a:xfrm>
            <a:off x="7155894" y="1423154"/>
            <a:ext cx="2533888" cy="270986"/>
          </a:xfrm>
          <a:prstGeom prst="rect">
            <a:avLst/>
          </a:prstGeom>
          <a:noFill/>
          <a:ln/>
        </p:spPr>
        <p:txBody>
          <a:bodyPr wrap="none" lIns="0" tIns="0" rIns="0" bIns="0" rtlCol="0" anchor="t"/>
          <a:lstStyle/>
          <a:p>
            <a:pPr marL="0" indent="0" algn="l">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Traditional Era</a:t>
            </a:r>
            <a:endParaRPr lang="en-US" sz="1700" dirty="0"/>
          </a:p>
        </p:txBody>
      </p:sp>
      <p:sp>
        <p:nvSpPr>
          <p:cNvPr id="9" name="Text 6"/>
          <p:cNvSpPr/>
          <p:nvPr/>
        </p:nvSpPr>
        <p:spPr>
          <a:xfrm>
            <a:off x="7155894" y="1798201"/>
            <a:ext cx="6867406" cy="555069"/>
          </a:xfrm>
          <a:prstGeom prst="rect">
            <a:avLst/>
          </a:prstGeom>
          <a:noFill/>
          <a:ln/>
        </p:spPr>
        <p:txBody>
          <a:bodyPr wrap="square" lIns="0" tIns="0" rIns="0" bIns="0" rtlCol="0" anchor="t"/>
          <a:lstStyle/>
          <a:p>
            <a:pPr marL="0" indent="0" algn="l">
              <a:lnSpc>
                <a:spcPts val="2150"/>
              </a:lnSpc>
              <a:buNone/>
            </a:pPr>
            <a:r>
              <a:rPr lang="en-US" sz="1350" dirty="0">
                <a:solidFill>
                  <a:srgbClr val="D7E5D8"/>
                </a:solidFill>
                <a:latin typeface="Syne" pitchFamily="34" charset="0"/>
                <a:ea typeface="Syne" pitchFamily="34" charset="-122"/>
                <a:cs typeface="Syne" pitchFamily="34" charset="-120"/>
              </a:rPr>
              <a:t>Paper-based examinations with manual evaluation, prone to errors and requiring significant time and resources for conducting assessments.</a:t>
            </a:r>
            <a:endParaRPr lang="en-US" sz="1350" dirty="0"/>
          </a:p>
        </p:txBody>
      </p:sp>
      <p:sp>
        <p:nvSpPr>
          <p:cNvPr id="10" name="Shape 7"/>
          <p:cNvSpPr/>
          <p:nvPr/>
        </p:nvSpPr>
        <p:spPr>
          <a:xfrm>
            <a:off x="6460927" y="2883813"/>
            <a:ext cx="520303" cy="22860"/>
          </a:xfrm>
          <a:prstGeom prst="roundRect">
            <a:avLst>
              <a:gd name="adj" fmla="val 318696"/>
            </a:avLst>
          </a:prstGeom>
          <a:solidFill>
            <a:srgbClr val="6D9121"/>
          </a:solidFill>
          <a:ln/>
        </p:spPr>
        <p:txBody>
          <a:bodyPr/>
          <a:lstStyle/>
          <a:p>
            <a:endParaRPr lang="en-IN"/>
          </a:p>
        </p:txBody>
      </p:sp>
      <p:sp>
        <p:nvSpPr>
          <p:cNvPr id="11" name="Shape 8"/>
          <p:cNvSpPr/>
          <p:nvPr/>
        </p:nvSpPr>
        <p:spPr>
          <a:xfrm>
            <a:off x="6093500" y="2700099"/>
            <a:ext cx="390287" cy="390287"/>
          </a:xfrm>
          <a:prstGeom prst="roundRect">
            <a:avLst>
              <a:gd name="adj" fmla="val 18667"/>
            </a:avLst>
          </a:prstGeom>
          <a:solidFill>
            <a:srgbClr val="547808"/>
          </a:solidFill>
          <a:ln w="7620">
            <a:solidFill>
              <a:srgbClr val="6D9121"/>
            </a:solidFill>
            <a:prstDash val="solid"/>
          </a:ln>
        </p:spPr>
        <p:txBody>
          <a:bodyPr/>
          <a:lstStyle/>
          <a:p>
            <a:endParaRPr lang="en-IN"/>
          </a:p>
        </p:txBody>
      </p:sp>
      <p:sp>
        <p:nvSpPr>
          <p:cNvPr id="12" name="Text 9"/>
          <p:cNvSpPr/>
          <p:nvPr/>
        </p:nvSpPr>
        <p:spPr>
          <a:xfrm>
            <a:off x="6158567" y="2732663"/>
            <a:ext cx="260152" cy="325160"/>
          </a:xfrm>
          <a:prstGeom prst="rect">
            <a:avLst/>
          </a:prstGeom>
          <a:noFill/>
          <a:ln/>
        </p:spPr>
        <p:txBody>
          <a:bodyPr wrap="none" lIns="0" tIns="0" rIns="0" bIns="0" rtlCol="0" anchor="t"/>
          <a:lstStyle/>
          <a:p>
            <a:pPr marL="0" indent="0" algn="ctr">
              <a:lnSpc>
                <a:spcPts val="2000"/>
              </a:lnSpc>
              <a:buNone/>
            </a:pPr>
            <a:r>
              <a:rPr lang="en-US" sz="2000" b="1" dirty="0">
                <a:solidFill>
                  <a:srgbClr val="FFFFFF"/>
                </a:solidFill>
                <a:latin typeface="Syne Extra Bold" pitchFamily="34" charset="0"/>
                <a:ea typeface="Syne Extra Bold" pitchFamily="34" charset="-122"/>
                <a:cs typeface="Syne Extra Bold" pitchFamily="34" charset="-120"/>
              </a:rPr>
              <a:t>2</a:t>
            </a:r>
            <a:endParaRPr lang="en-US" sz="2000" dirty="0"/>
          </a:p>
        </p:txBody>
      </p:sp>
      <p:sp>
        <p:nvSpPr>
          <p:cNvPr id="13" name="Text 10"/>
          <p:cNvSpPr/>
          <p:nvPr/>
        </p:nvSpPr>
        <p:spPr>
          <a:xfrm>
            <a:off x="7155894" y="2759631"/>
            <a:ext cx="3204924" cy="270986"/>
          </a:xfrm>
          <a:prstGeom prst="rect">
            <a:avLst/>
          </a:prstGeom>
          <a:noFill/>
          <a:ln/>
        </p:spPr>
        <p:txBody>
          <a:bodyPr wrap="none" lIns="0" tIns="0" rIns="0" bIns="0" rtlCol="0" anchor="t"/>
          <a:lstStyle/>
          <a:p>
            <a:pPr marL="0" indent="0" algn="l">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Early Digital Phase</a:t>
            </a:r>
            <a:endParaRPr lang="en-US" sz="1700" dirty="0"/>
          </a:p>
        </p:txBody>
      </p:sp>
      <p:sp>
        <p:nvSpPr>
          <p:cNvPr id="14" name="Text 11"/>
          <p:cNvSpPr/>
          <p:nvPr/>
        </p:nvSpPr>
        <p:spPr>
          <a:xfrm>
            <a:off x="7155894" y="3134678"/>
            <a:ext cx="6867406" cy="555069"/>
          </a:xfrm>
          <a:prstGeom prst="rect">
            <a:avLst/>
          </a:prstGeom>
          <a:noFill/>
          <a:ln/>
        </p:spPr>
        <p:txBody>
          <a:bodyPr wrap="square" lIns="0" tIns="0" rIns="0" bIns="0" rtlCol="0" anchor="t"/>
          <a:lstStyle/>
          <a:p>
            <a:pPr marL="0" indent="0" algn="l">
              <a:lnSpc>
                <a:spcPts val="2150"/>
              </a:lnSpc>
              <a:buNone/>
            </a:pPr>
            <a:r>
              <a:rPr lang="en-US" sz="1350" dirty="0">
                <a:solidFill>
                  <a:srgbClr val="D7E5D8"/>
                </a:solidFill>
                <a:latin typeface="Syne" pitchFamily="34" charset="0"/>
                <a:ea typeface="Syne" pitchFamily="34" charset="-122"/>
                <a:cs typeface="Syne" pitchFamily="34" charset="-120"/>
              </a:rPr>
              <a:t>Introduction of computer labs for examinations with limited automation, basic database systems, and offline result processing.</a:t>
            </a:r>
            <a:endParaRPr lang="en-US" sz="1350" dirty="0"/>
          </a:p>
        </p:txBody>
      </p:sp>
      <p:sp>
        <p:nvSpPr>
          <p:cNvPr id="15" name="Shape 12"/>
          <p:cNvSpPr/>
          <p:nvPr/>
        </p:nvSpPr>
        <p:spPr>
          <a:xfrm>
            <a:off x="6460927" y="4220289"/>
            <a:ext cx="520303" cy="22860"/>
          </a:xfrm>
          <a:prstGeom prst="roundRect">
            <a:avLst>
              <a:gd name="adj" fmla="val 318696"/>
            </a:avLst>
          </a:prstGeom>
          <a:solidFill>
            <a:srgbClr val="6D9121"/>
          </a:solidFill>
          <a:ln/>
        </p:spPr>
        <p:txBody>
          <a:bodyPr/>
          <a:lstStyle/>
          <a:p>
            <a:endParaRPr lang="en-IN"/>
          </a:p>
        </p:txBody>
      </p:sp>
      <p:sp>
        <p:nvSpPr>
          <p:cNvPr id="16" name="Shape 13"/>
          <p:cNvSpPr/>
          <p:nvPr/>
        </p:nvSpPr>
        <p:spPr>
          <a:xfrm>
            <a:off x="6093500" y="4036576"/>
            <a:ext cx="390287" cy="390287"/>
          </a:xfrm>
          <a:prstGeom prst="roundRect">
            <a:avLst>
              <a:gd name="adj" fmla="val 18667"/>
            </a:avLst>
          </a:prstGeom>
          <a:solidFill>
            <a:srgbClr val="547808"/>
          </a:solidFill>
          <a:ln w="7620">
            <a:solidFill>
              <a:srgbClr val="6D9121"/>
            </a:solidFill>
            <a:prstDash val="solid"/>
          </a:ln>
        </p:spPr>
        <p:txBody>
          <a:bodyPr/>
          <a:lstStyle/>
          <a:p>
            <a:endParaRPr lang="en-IN"/>
          </a:p>
        </p:txBody>
      </p:sp>
      <p:sp>
        <p:nvSpPr>
          <p:cNvPr id="17" name="Text 14"/>
          <p:cNvSpPr/>
          <p:nvPr/>
        </p:nvSpPr>
        <p:spPr>
          <a:xfrm>
            <a:off x="6158567" y="4069140"/>
            <a:ext cx="260152" cy="325160"/>
          </a:xfrm>
          <a:prstGeom prst="rect">
            <a:avLst/>
          </a:prstGeom>
          <a:noFill/>
          <a:ln/>
        </p:spPr>
        <p:txBody>
          <a:bodyPr wrap="none" lIns="0" tIns="0" rIns="0" bIns="0" rtlCol="0" anchor="t"/>
          <a:lstStyle/>
          <a:p>
            <a:pPr marL="0" indent="0" algn="ctr">
              <a:lnSpc>
                <a:spcPts val="2000"/>
              </a:lnSpc>
              <a:buNone/>
            </a:pPr>
            <a:r>
              <a:rPr lang="en-US" sz="2000" b="1" dirty="0">
                <a:solidFill>
                  <a:srgbClr val="FFFFFF"/>
                </a:solidFill>
                <a:latin typeface="Syne Extra Bold" pitchFamily="34" charset="0"/>
                <a:ea typeface="Syne Extra Bold" pitchFamily="34" charset="-122"/>
                <a:cs typeface="Syne Extra Bold" pitchFamily="34" charset="-120"/>
              </a:rPr>
              <a:t>3</a:t>
            </a:r>
            <a:endParaRPr lang="en-US" sz="2000" dirty="0"/>
          </a:p>
        </p:txBody>
      </p:sp>
      <p:sp>
        <p:nvSpPr>
          <p:cNvPr id="18" name="Text 15"/>
          <p:cNvSpPr/>
          <p:nvPr/>
        </p:nvSpPr>
        <p:spPr>
          <a:xfrm>
            <a:off x="7155894" y="4096107"/>
            <a:ext cx="3842266" cy="270986"/>
          </a:xfrm>
          <a:prstGeom prst="rect">
            <a:avLst/>
          </a:prstGeom>
          <a:noFill/>
          <a:ln/>
        </p:spPr>
        <p:txBody>
          <a:bodyPr wrap="none" lIns="0" tIns="0" rIns="0" bIns="0" rtlCol="0" anchor="t"/>
          <a:lstStyle/>
          <a:p>
            <a:pPr marL="0" indent="0" algn="l">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Application Based Systems</a:t>
            </a:r>
            <a:endParaRPr lang="en-US" sz="1700" dirty="0"/>
          </a:p>
        </p:txBody>
      </p:sp>
      <p:sp>
        <p:nvSpPr>
          <p:cNvPr id="19" name="Text 16"/>
          <p:cNvSpPr/>
          <p:nvPr/>
        </p:nvSpPr>
        <p:spPr>
          <a:xfrm>
            <a:off x="7155894" y="4471154"/>
            <a:ext cx="6867406" cy="555069"/>
          </a:xfrm>
          <a:prstGeom prst="rect">
            <a:avLst/>
          </a:prstGeom>
          <a:noFill/>
          <a:ln/>
        </p:spPr>
        <p:txBody>
          <a:bodyPr wrap="square" lIns="0" tIns="0" rIns="0" bIns="0" rtlCol="0" anchor="t"/>
          <a:lstStyle/>
          <a:p>
            <a:pPr marL="0" indent="0" algn="l">
              <a:lnSpc>
                <a:spcPts val="2150"/>
              </a:lnSpc>
              <a:buNone/>
            </a:pPr>
            <a:r>
              <a:rPr lang="en-US" sz="1350" dirty="0">
                <a:solidFill>
                  <a:srgbClr val="D7E5D8"/>
                </a:solidFill>
                <a:latin typeface="Syne" pitchFamily="34" charset="0"/>
                <a:ea typeface="Syne" pitchFamily="34" charset="-122"/>
                <a:cs typeface="Syne" pitchFamily="34" charset="-120"/>
              </a:rPr>
              <a:t>Application based platforms enabling remote access, automated grading, and centralised data management with enhanced security features.</a:t>
            </a:r>
            <a:endParaRPr lang="en-US" sz="1350" dirty="0"/>
          </a:p>
        </p:txBody>
      </p:sp>
      <p:sp>
        <p:nvSpPr>
          <p:cNvPr id="20" name="Shape 17"/>
          <p:cNvSpPr/>
          <p:nvPr/>
        </p:nvSpPr>
        <p:spPr>
          <a:xfrm>
            <a:off x="6460927" y="5556766"/>
            <a:ext cx="520303" cy="22860"/>
          </a:xfrm>
          <a:prstGeom prst="roundRect">
            <a:avLst>
              <a:gd name="adj" fmla="val 318696"/>
            </a:avLst>
          </a:prstGeom>
          <a:solidFill>
            <a:srgbClr val="6D9121"/>
          </a:solidFill>
          <a:ln/>
        </p:spPr>
        <p:txBody>
          <a:bodyPr/>
          <a:lstStyle/>
          <a:p>
            <a:endParaRPr lang="en-IN"/>
          </a:p>
        </p:txBody>
      </p:sp>
      <p:sp>
        <p:nvSpPr>
          <p:cNvPr id="21" name="Shape 18"/>
          <p:cNvSpPr/>
          <p:nvPr/>
        </p:nvSpPr>
        <p:spPr>
          <a:xfrm>
            <a:off x="6093500" y="5373053"/>
            <a:ext cx="390287" cy="390287"/>
          </a:xfrm>
          <a:prstGeom prst="roundRect">
            <a:avLst>
              <a:gd name="adj" fmla="val 18667"/>
            </a:avLst>
          </a:prstGeom>
          <a:solidFill>
            <a:srgbClr val="547808"/>
          </a:solidFill>
          <a:ln w="7620">
            <a:solidFill>
              <a:srgbClr val="6D9121"/>
            </a:solidFill>
            <a:prstDash val="solid"/>
          </a:ln>
        </p:spPr>
        <p:txBody>
          <a:bodyPr/>
          <a:lstStyle/>
          <a:p>
            <a:endParaRPr lang="en-IN"/>
          </a:p>
        </p:txBody>
      </p:sp>
      <p:sp>
        <p:nvSpPr>
          <p:cNvPr id="22" name="Text 19"/>
          <p:cNvSpPr/>
          <p:nvPr/>
        </p:nvSpPr>
        <p:spPr>
          <a:xfrm>
            <a:off x="6158567" y="5405616"/>
            <a:ext cx="260152" cy="325160"/>
          </a:xfrm>
          <a:prstGeom prst="rect">
            <a:avLst/>
          </a:prstGeom>
          <a:noFill/>
          <a:ln/>
        </p:spPr>
        <p:txBody>
          <a:bodyPr wrap="none" lIns="0" tIns="0" rIns="0" bIns="0" rtlCol="0" anchor="t"/>
          <a:lstStyle/>
          <a:p>
            <a:pPr marL="0" indent="0" algn="ctr">
              <a:lnSpc>
                <a:spcPts val="2000"/>
              </a:lnSpc>
              <a:buNone/>
            </a:pPr>
            <a:r>
              <a:rPr lang="en-US" sz="2000" b="1" dirty="0">
                <a:solidFill>
                  <a:srgbClr val="FFFFFF"/>
                </a:solidFill>
                <a:latin typeface="Syne Extra Bold" pitchFamily="34" charset="0"/>
                <a:ea typeface="Syne Extra Bold" pitchFamily="34" charset="-122"/>
                <a:cs typeface="Syne Extra Bold" pitchFamily="34" charset="-120"/>
              </a:rPr>
              <a:t>4</a:t>
            </a:r>
            <a:endParaRPr lang="en-US" sz="2000" dirty="0"/>
          </a:p>
        </p:txBody>
      </p:sp>
      <p:sp>
        <p:nvSpPr>
          <p:cNvPr id="23" name="Text 20"/>
          <p:cNvSpPr/>
          <p:nvPr/>
        </p:nvSpPr>
        <p:spPr>
          <a:xfrm>
            <a:off x="7155894" y="5432584"/>
            <a:ext cx="2998470" cy="270986"/>
          </a:xfrm>
          <a:prstGeom prst="rect">
            <a:avLst/>
          </a:prstGeom>
          <a:noFill/>
          <a:ln/>
        </p:spPr>
        <p:txBody>
          <a:bodyPr wrap="none" lIns="0" tIns="0" rIns="0" bIns="0" rtlCol="0" anchor="t"/>
          <a:lstStyle/>
          <a:p>
            <a:pPr marL="0" indent="0" algn="l">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Modern Solutions</a:t>
            </a:r>
            <a:endParaRPr lang="en-US" sz="1700" dirty="0"/>
          </a:p>
        </p:txBody>
      </p:sp>
      <p:sp>
        <p:nvSpPr>
          <p:cNvPr id="24" name="Text 21"/>
          <p:cNvSpPr/>
          <p:nvPr/>
        </p:nvSpPr>
        <p:spPr>
          <a:xfrm>
            <a:off x="7155894" y="5807631"/>
            <a:ext cx="6867406" cy="555069"/>
          </a:xfrm>
          <a:prstGeom prst="rect">
            <a:avLst/>
          </a:prstGeom>
          <a:noFill/>
          <a:ln/>
        </p:spPr>
        <p:txBody>
          <a:bodyPr wrap="square" lIns="0" tIns="0" rIns="0" bIns="0" rtlCol="0" anchor="t"/>
          <a:lstStyle/>
          <a:p>
            <a:pPr marL="0" indent="0" algn="l">
              <a:lnSpc>
                <a:spcPts val="2150"/>
              </a:lnSpc>
              <a:buNone/>
            </a:pPr>
            <a:r>
              <a:rPr lang="en-US" sz="1350" dirty="0">
                <a:solidFill>
                  <a:srgbClr val="D7E5D8"/>
                </a:solidFill>
                <a:latin typeface="Syne" pitchFamily="34" charset="0"/>
                <a:ea typeface="Syne" pitchFamily="34" charset="-122"/>
                <a:cs typeface="Syne" pitchFamily="34" charset="-120"/>
              </a:rPr>
              <a:t>AI-powered proctoring, adaptive testing algorithms, comprehensive analytics, and seamless integration with learning management systems.</a:t>
            </a:r>
            <a:endParaRPr lang="en-US" sz="1350" dirty="0"/>
          </a:p>
        </p:txBody>
      </p:sp>
      <p:sp>
        <p:nvSpPr>
          <p:cNvPr id="25" name="Text 22"/>
          <p:cNvSpPr/>
          <p:nvPr/>
        </p:nvSpPr>
        <p:spPr>
          <a:xfrm>
            <a:off x="6093500" y="6557843"/>
            <a:ext cx="7929801" cy="1110139"/>
          </a:xfrm>
          <a:prstGeom prst="rect">
            <a:avLst/>
          </a:prstGeom>
          <a:noFill/>
          <a:ln/>
        </p:spPr>
        <p:txBody>
          <a:bodyPr wrap="square" lIns="0" tIns="0" rIns="0" bIns="0" rtlCol="0" anchor="t"/>
          <a:lstStyle/>
          <a:p>
            <a:pPr marL="0" indent="0" algn="l">
              <a:lnSpc>
                <a:spcPts val="2150"/>
              </a:lnSpc>
              <a:buNone/>
            </a:pPr>
            <a:r>
              <a:rPr lang="en-US" sz="1350" dirty="0">
                <a:solidFill>
                  <a:srgbClr val="D7E5D8"/>
                </a:solidFill>
                <a:latin typeface="Syne" pitchFamily="34" charset="0"/>
                <a:ea typeface="Syne" pitchFamily="34" charset="-122"/>
                <a:cs typeface="Syne" pitchFamily="34" charset="-120"/>
              </a:rPr>
              <a:t>The evolution of examination systems reflects the broader digital transformation in education. Online exam systems have become essential infrastructure, particularly highlighted during recent global events that necessitated remote learning and assessment. This project develops a robust database-driven solution that addresses contemporary educational assessment challenges.</a:t>
            </a:r>
            <a:endParaRPr lang="en-US" sz="1350" dirty="0"/>
          </a:p>
        </p:txBody>
      </p:sp>
      <p:sp>
        <p:nvSpPr>
          <p:cNvPr id="26" name="Rectangle 25">
            <a:extLst>
              <a:ext uri="{FF2B5EF4-FFF2-40B4-BE49-F238E27FC236}">
                <a16:creationId xmlns:a16="http://schemas.microsoft.com/office/drawing/2014/main" id="{1C4E452B-1B38-69FD-5824-68738A886614}"/>
              </a:ext>
            </a:extLst>
          </p:cNvPr>
          <p:cNvSpPr/>
          <p:nvPr/>
        </p:nvSpPr>
        <p:spPr>
          <a:xfrm>
            <a:off x="12634331" y="7597718"/>
            <a:ext cx="1873405" cy="555069"/>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8145" y="312777"/>
            <a:ext cx="5540931" cy="355521"/>
          </a:xfrm>
          <a:prstGeom prst="rect">
            <a:avLst/>
          </a:prstGeom>
          <a:noFill/>
          <a:ln/>
        </p:spPr>
        <p:txBody>
          <a:bodyPr wrap="none" lIns="0" tIns="0" rIns="0" bIns="0" rtlCol="0" anchor="t"/>
          <a:lstStyle/>
          <a:p>
            <a:pPr marL="0" indent="0" algn="l">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Existing System Analysis</a:t>
            </a:r>
            <a:endParaRPr lang="en-US" sz="2200" dirty="0"/>
          </a:p>
        </p:txBody>
      </p:sp>
      <p:sp>
        <p:nvSpPr>
          <p:cNvPr id="3" name="Text 1"/>
          <p:cNvSpPr/>
          <p:nvPr/>
        </p:nvSpPr>
        <p:spPr>
          <a:xfrm>
            <a:off x="398145" y="713780"/>
            <a:ext cx="7609046" cy="213241"/>
          </a:xfrm>
          <a:prstGeom prst="rect">
            <a:avLst/>
          </a:prstGeom>
          <a:noFill/>
          <a:ln/>
        </p:spPr>
        <p:txBody>
          <a:bodyPr wrap="none" lIns="0" tIns="0" rIns="0" bIns="0" rtlCol="0" anchor="t"/>
          <a:lstStyle/>
          <a:p>
            <a:pPr marL="0" indent="0" algn="l">
              <a:lnSpc>
                <a:spcPts val="1650"/>
              </a:lnSpc>
              <a:buNone/>
            </a:pPr>
            <a:r>
              <a:rPr lang="en-US" sz="1300" b="1" dirty="0">
                <a:solidFill>
                  <a:srgbClr val="F0F4F1"/>
                </a:solidFill>
                <a:latin typeface="Syne Extra Bold" pitchFamily="34" charset="0"/>
                <a:ea typeface="Syne Extra Bold" pitchFamily="34" charset="-122"/>
                <a:cs typeface="Syne Extra Bold" pitchFamily="34" charset="-120"/>
              </a:rPr>
              <a:t>Current Challenges in Traditional Examination Platforms</a:t>
            </a:r>
            <a:endParaRPr lang="en-US" sz="1300" dirty="0"/>
          </a:p>
        </p:txBody>
      </p:sp>
      <p:sp>
        <p:nvSpPr>
          <p:cNvPr id="4" name="Shape 2"/>
          <p:cNvSpPr/>
          <p:nvPr/>
        </p:nvSpPr>
        <p:spPr>
          <a:xfrm>
            <a:off x="398145" y="1097637"/>
            <a:ext cx="6860143" cy="1307306"/>
          </a:xfrm>
          <a:prstGeom prst="roundRect">
            <a:avLst>
              <a:gd name="adj" fmla="val 3655"/>
            </a:avLst>
          </a:prstGeom>
          <a:solidFill>
            <a:srgbClr val="547808"/>
          </a:solidFill>
          <a:ln w="7620">
            <a:solidFill>
              <a:srgbClr val="6D9121"/>
            </a:solidFill>
            <a:prstDash val="solid"/>
          </a:ln>
        </p:spPr>
        <p:txBody>
          <a:bodyPr/>
          <a:lstStyle/>
          <a:p>
            <a:endParaRPr lang="en-IN"/>
          </a:p>
        </p:txBody>
      </p:sp>
      <p:sp>
        <p:nvSpPr>
          <p:cNvPr id="5" name="Shape 3"/>
          <p:cNvSpPr/>
          <p:nvPr/>
        </p:nvSpPr>
        <p:spPr>
          <a:xfrm>
            <a:off x="519470" y="1218962"/>
            <a:ext cx="341233" cy="341233"/>
          </a:xfrm>
          <a:prstGeom prst="roundRect">
            <a:avLst>
              <a:gd name="adj" fmla="val 26794260"/>
            </a:avLst>
          </a:prstGeom>
          <a:solidFill>
            <a:srgbClr val="A9F00F"/>
          </a:solidFill>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291" y="1312783"/>
            <a:ext cx="153472" cy="153472"/>
          </a:xfrm>
          <a:prstGeom prst="rect">
            <a:avLst/>
          </a:prstGeom>
        </p:spPr>
      </p:pic>
      <p:sp>
        <p:nvSpPr>
          <p:cNvPr id="7" name="Text 4"/>
          <p:cNvSpPr/>
          <p:nvPr/>
        </p:nvSpPr>
        <p:spPr>
          <a:xfrm>
            <a:off x="519470" y="1673900"/>
            <a:ext cx="2899053" cy="177641"/>
          </a:xfrm>
          <a:prstGeom prst="rect">
            <a:avLst/>
          </a:prstGeom>
          <a:noFill/>
          <a:ln/>
        </p:spPr>
        <p:txBody>
          <a:bodyPr wrap="none" lIns="0" tIns="0" rIns="0" bIns="0" rtlCol="0" anchor="t"/>
          <a:lstStyle/>
          <a:p>
            <a:pPr marL="0" indent="0" algn="l">
              <a:lnSpc>
                <a:spcPts val="1350"/>
              </a:lnSpc>
              <a:buNone/>
            </a:pPr>
            <a:r>
              <a:rPr lang="en-US" sz="1100" b="1" dirty="0">
                <a:solidFill>
                  <a:srgbClr val="FFFFFF"/>
                </a:solidFill>
                <a:latin typeface="Syne Extra Bold" pitchFamily="34" charset="0"/>
                <a:ea typeface="Syne Extra Bold" pitchFamily="34" charset="-122"/>
                <a:cs typeface="Syne Extra Bold" pitchFamily="34" charset="-120"/>
              </a:rPr>
              <a:t>Time-Intensive Processes</a:t>
            </a:r>
            <a:endParaRPr lang="en-US" sz="1100" dirty="0"/>
          </a:p>
        </p:txBody>
      </p:sp>
      <p:sp>
        <p:nvSpPr>
          <p:cNvPr id="8" name="Text 5"/>
          <p:cNvSpPr/>
          <p:nvPr/>
        </p:nvSpPr>
        <p:spPr>
          <a:xfrm>
            <a:off x="519470" y="1919764"/>
            <a:ext cx="6617494" cy="363855"/>
          </a:xfrm>
          <a:prstGeom prst="rect">
            <a:avLst/>
          </a:prstGeom>
          <a:noFill/>
          <a:ln/>
        </p:spPr>
        <p:txBody>
          <a:bodyPr wrap="square" lIns="0" tIns="0" rIns="0" bIns="0" rtlCol="0" anchor="t"/>
          <a:lstStyle/>
          <a:p>
            <a:pPr marL="0" indent="0" algn="l">
              <a:lnSpc>
                <a:spcPts val="1400"/>
              </a:lnSpc>
              <a:buNone/>
            </a:pPr>
            <a:r>
              <a:rPr lang="en-US" sz="850" dirty="0">
                <a:solidFill>
                  <a:srgbClr val="FFFFFF"/>
                </a:solidFill>
                <a:latin typeface="Syne" pitchFamily="34" charset="0"/>
                <a:ea typeface="Syne" pitchFamily="34" charset="-122"/>
                <a:cs typeface="Syne" pitchFamily="34" charset="-120"/>
              </a:rPr>
              <a:t>Manual question paper preparation, physical distribution, and evaluation consume excessive time. Result declaration often takes weeks, delaying academic progression.</a:t>
            </a:r>
            <a:endParaRPr lang="en-US" sz="850" dirty="0"/>
          </a:p>
        </p:txBody>
      </p:sp>
      <p:sp>
        <p:nvSpPr>
          <p:cNvPr id="9" name="Shape 6"/>
          <p:cNvSpPr/>
          <p:nvPr/>
        </p:nvSpPr>
        <p:spPr>
          <a:xfrm>
            <a:off x="7371993" y="1097637"/>
            <a:ext cx="6860262" cy="1307306"/>
          </a:xfrm>
          <a:prstGeom prst="roundRect">
            <a:avLst>
              <a:gd name="adj" fmla="val 3655"/>
            </a:avLst>
          </a:prstGeom>
          <a:solidFill>
            <a:srgbClr val="547808"/>
          </a:solidFill>
          <a:ln w="7620">
            <a:solidFill>
              <a:srgbClr val="6D9121"/>
            </a:solidFill>
            <a:prstDash val="solid"/>
          </a:ln>
        </p:spPr>
        <p:txBody>
          <a:bodyPr/>
          <a:lstStyle/>
          <a:p>
            <a:endParaRPr lang="en-IN"/>
          </a:p>
        </p:txBody>
      </p:sp>
      <p:sp>
        <p:nvSpPr>
          <p:cNvPr id="10" name="Shape 7"/>
          <p:cNvSpPr/>
          <p:nvPr/>
        </p:nvSpPr>
        <p:spPr>
          <a:xfrm>
            <a:off x="7493318" y="1218962"/>
            <a:ext cx="341233" cy="341233"/>
          </a:xfrm>
          <a:prstGeom prst="roundRect">
            <a:avLst>
              <a:gd name="adj" fmla="val 26794260"/>
            </a:avLst>
          </a:prstGeom>
          <a:solidFill>
            <a:srgbClr val="A9F00F"/>
          </a:solidFill>
          <a:ln/>
        </p:spPr>
        <p:txBody>
          <a:bodyPr/>
          <a:lstStyle/>
          <a:p>
            <a:endParaRPr lang="en-IN"/>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7139" y="1312783"/>
            <a:ext cx="153472" cy="153472"/>
          </a:xfrm>
          <a:prstGeom prst="rect">
            <a:avLst/>
          </a:prstGeom>
        </p:spPr>
      </p:pic>
      <p:sp>
        <p:nvSpPr>
          <p:cNvPr id="12" name="Text 8"/>
          <p:cNvSpPr/>
          <p:nvPr/>
        </p:nvSpPr>
        <p:spPr>
          <a:xfrm>
            <a:off x="7493318" y="1673900"/>
            <a:ext cx="2605445" cy="177641"/>
          </a:xfrm>
          <a:prstGeom prst="rect">
            <a:avLst/>
          </a:prstGeom>
          <a:noFill/>
          <a:ln/>
        </p:spPr>
        <p:txBody>
          <a:bodyPr wrap="none" lIns="0" tIns="0" rIns="0" bIns="0" rtlCol="0" anchor="t"/>
          <a:lstStyle/>
          <a:p>
            <a:pPr marL="0" indent="0" algn="l">
              <a:lnSpc>
                <a:spcPts val="1350"/>
              </a:lnSpc>
              <a:buNone/>
            </a:pPr>
            <a:r>
              <a:rPr lang="en-US" sz="1100" b="1" dirty="0">
                <a:solidFill>
                  <a:srgbClr val="FFFFFF"/>
                </a:solidFill>
                <a:latin typeface="Syne Extra Bold" pitchFamily="34" charset="0"/>
                <a:ea typeface="Syne Extra Bold" pitchFamily="34" charset="-122"/>
                <a:cs typeface="Syne Extra Bold" pitchFamily="34" charset="-120"/>
              </a:rPr>
              <a:t>High Operational Costs</a:t>
            </a:r>
            <a:endParaRPr lang="en-US" sz="1100" dirty="0"/>
          </a:p>
        </p:txBody>
      </p:sp>
      <p:sp>
        <p:nvSpPr>
          <p:cNvPr id="13" name="Text 9"/>
          <p:cNvSpPr/>
          <p:nvPr/>
        </p:nvSpPr>
        <p:spPr>
          <a:xfrm>
            <a:off x="7493318" y="1919764"/>
            <a:ext cx="6617613" cy="181928"/>
          </a:xfrm>
          <a:prstGeom prst="rect">
            <a:avLst/>
          </a:prstGeom>
          <a:noFill/>
          <a:ln/>
        </p:spPr>
        <p:txBody>
          <a:bodyPr wrap="none" lIns="0" tIns="0" rIns="0" bIns="0" rtlCol="0" anchor="t"/>
          <a:lstStyle/>
          <a:p>
            <a:pPr marL="0" indent="0" algn="l">
              <a:lnSpc>
                <a:spcPts val="1400"/>
              </a:lnSpc>
              <a:buNone/>
            </a:pPr>
            <a:r>
              <a:rPr lang="en-US" sz="850" dirty="0">
                <a:solidFill>
                  <a:srgbClr val="FFFFFF"/>
                </a:solidFill>
                <a:latin typeface="Syne" pitchFamily="34" charset="0"/>
                <a:ea typeface="Syne" pitchFamily="34" charset="-122"/>
                <a:cs typeface="Syne" pitchFamily="34" charset="-120"/>
              </a:rPr>
              <a:t>Printing, distribution, invigilation, and storage of physical papers require substantial financial investment and logistical coordination.</a:t>
            </a:r>
            <a:endParaRPr lang="en-US" sz="850" dirty="0"/>
          </a:p>
        </p:txBody>
      </p:sp>
      <p:sp>
        <p:nvSpPr>
          <p:cNvPr id="14" name="Shape 10"/>
          <p:cNvSpPr/>
          <p:nvPr/>
        </p:nvSpPr>
        <p:spPr>
          <a:xfrm>
            <a:off x="398145" y="2518648"/>
            <a:ext cx="6860143" cy="1307306"/>
          </a:xfrm>
          <a:prstGeom prst="roundRect">
            <a:avLst>
              <a:gd name="adj" fmla="val 3655"/>
            </a:avLst>
          </a:prstGeom>
          <a:solidFill>
            <a:srgbClr val="547808"/>
          </a:solidFill>
          <a:ln w="7620">
            <a:solidFill>
              <a:srgbClr val="6D9121"/>
            </a:solidFill>
            <a:prstDash val="solid"/>
          </a:ln>
        </p:spPr>
        <p:txBody>
          <a:bodyPr/>
          <a:lstStyle/>
          <a:p>
            <a:endParaRPr lang="en-IN"/>
          </a:p>
        </p:txBody>
      </p:sp>
      <p:sp>
        <p:nvSpPr>
          <p:cNvPr id="15" name="Shape 11"/>
          <p:cNvSpPr/>
          <p:nvPr/>
        </p:nvSpPr>
        <p:spPr>
          <a:xfrm>
            <a:off x="519470" y="2639973"/>
            <a:ext cx="341233" cy="341233"/>
          </a:xfrm>
          <a:prstGeom prst="roundRect">
            <a:avLst>
              <a:gd name="adj" fmla="val 26794260"/>
            </a:avLst>
          </a:prstGeom>
          <a:solidFill>
            <a:srgbClr val="A9F00F"/>
          </a:solidFill>
          <a:ln/>
        </p:spPr>
        <p:txBody>
          <a:bodyPr/>
          <a:lstStyle/>
          <a:p>
            <a:endParaRPr lang="en-IN"/>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3291" y="2733794"/>
            <a:ext cx="153472" cy="153472"/>
          </a:xfrm>
          <a:prstGeom prst="rect">
            <a:avLst/>
          </a:prstGeom>
        </p:spPr>
      </p:pic>
      <p:sp>
        <p:nvSpPr>
          <p:cNvPr id="17" name="Text 12"/>
          <p:cNvSpPr/>
          <p:nvPr/>
        </p:nvSpPr>
        <p:spPr>
          <a:xfrm>
            <a:off x="519470" y="3094911"/>
            <a:ext cx="2555677" cy="177641"/>
          </a:xfrm>
          <a:prstGeom prst="rect">
            <a:avLst/>
          </a:prstGeom>
          <a:noFill/>
          <a:ln/>
        </p:spPr>
        <p:txBody>
          <a:bodyPr wrap="none" lIns="0" tIns="0" rIns="0" bIns="0" rtlCol="0" anchor="t"/>
          <a:lstStyle/>
          <a:p>
            <a:pPr marL="0" indent="0" algn="l">
              <a:lnSpc>
                <a:spcPts val="1350"/>
              </a:lnSpc>
              <a:buNone/>
            </a:pPr>
            <a:r>
              <a:rPr lang="en-US" sz="1100" b="1" dirty="0">
                <a:solidFill>
                  <a:srgbClr val="FFFFFF"/>
                </a:solidFill>
                <a:latin typeface="Syne Extra Bold" pitchFamily="34" charset="0"/>
                <a:ea typeface="Syne Extra Bold" pitchFamily="34" charset="-122"/>
                <a:cs typeface="Syne Extra Bold" pitchFamily="34" charset="-120"/>
              </a:rPr>
              <a:t>Security Vulnerabilities</a:t>
            </a:r>
            <a:endParaRPr lang="en-US" sz="1100" dirty="0"/>
          </a:p>
        </p:txBody>
      </p:sp>
      <p:sp>
        <p:nvSpPr>
          <p:cNvPr id="18" name="Text 13"/>
          <p:cNvSpPr/>
          <p:nvPr/>
        </p:nvSpPr>
        <p:spPr>
          <a:xfrm>
            <a:off x="519470" y="3340775"/>
            <a:ext cx="6617494" cy="181928"/>
          </a:xfrm>
          <a:prstGeom prst="rect">
            <a:avLst/>
          </a:prstGeom>
          <a:noFill/>
          <a:ln/>
        </p:spPr>
        <p:txBody>
          <a:bodyPr wrap="none" lIns="0" tIns="0" rIns="0" bIns="0" rtlCol="0" anchor="t"/>
          <a:lstStyle/>
          <a:p>
            <a:pPr marL="0" indent="0" algn="l">
              <a:lnSpc>
                <a:spcPts val="1400"/>
              </a:lnSpc>
              <a:buNone/>
            </a:pPr>
            <a:r>
              <a:rPr lang="en-US" sz="850" dirty="0">
                <a:solidFill>
                  <a:srgbClr val="FFFFFF"/>
                </a:solidFill>
                <a:latin typeface="Syne" pitchFamily="34" charset="0"/>
                <a:ea typeface="Syne" pitchFamily="34" charset="-122"/>
                <a:cs typeface="Syne" pitchFamily="34" charset="-120"/>
              </a:rPr>
              <a:t>Paper leakage risks, impersonation threats, and manipulation of answer sheets compromise examination integrity and fairness.</a:t>
            </a:r>
            <a:endParaRPr lang="en-US" sz="850" dirty="0"/>
          </a:p>
        </p:txBody>
      </p:sp>
      <p:sp>
        <p:nvSpPr>
          <p:cNvPr id="19" name="Shape 14"/>
          <p:cNvSpPr/>
          <p:nvPr/>
        </p:nvSpPr>
        <p:spPr>
          <a:xfrm>
            <a:off x="7371993" y="2518648"/>
            <a:ext cx="6860262" cy="1307306"/>
          </a:xfrm>
          <a:prstGeom prst="roundRect">
            <a:avLst>
              <a:gd name="adj" fmla="val 3655"/>
            </a:avLst>
          </a:prstGeom>
          <a:solidFill>
            <a:srgbClr val="547808"/>
          </a:solidFill>
          <a:ln w="7620">
            <a:solidFill>
              <a:srgbClr val="6D9121"/>
            </a:solidFill>
            <a:prstDash val="solid"/>
          </a:ln>
        </p:spPr>
        <p:txBody>
          <a:bodyPr/>
          <a:lstStyle/>
          <a:p>
            <a:endParaRPr lang="en-IN"/>
          </a:p>
        </p:txBody>
      </p:sp>
      <p:sp>
        <p:nvSpPr>
          <p:cNvPr id="20" name="Shape 15"/>
          <p:cNvSpPr/>
          <p:nvPr/>
        </p:nvSpPr>
        <p:spPr>
          <a:xfrm>
            <a:off x="7493318" y="2639973"/>
            <a:ext cx="341233" cy="341233"/>
          </a:xfrm>
          <a:prstGeom prst="roundRect">
            <a:avLst>
              <a:gd name="adj" fmla="val 26794260"/>
            </a:avLst>
          </a:prstGeom>
          <a:solidFill>
            <a:srgbClr val="A9F00F"/>
          </a:solidFill>
          <a:ln/>
        </p:spPr>
        <p:txBody>
          <a:bodyPr/>
          <a:lstStyle/>
          <a:p>
            <a:endParaRPr lang="en-IN"/>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7139" y="2733794"/>
            <a:ext cx="153472" cy="153472"/>
          </a:xfrm>
          <a:prstGeom prst="rect">
            <a:avLst/>
          </a:prstGeom>
        </p:spPr>
      </p:pic>
      <p:sp>
        <p:nvSpPr>
          <p:cNvPr id="22" name="Text 16"/>
          <p:cNvSpPr/>
          <p:nvPr/>
        </p:nvSpPr>
        <p:spPr>
          <a:xfrm>
            <a:off x="7493318" y="3094911"/>
            <a:ext cx="2917865" cy="177641"/>
          </a:xfrm>
          <a:prstGeom prst="rect">
            <a:avLst/>
          </a:prstGeom>
          <a:noFill/>
          <a:ln/>
        </p:spPr>
        <p:txBody>
          <a:bodyPr wrap="none" lIns="0" tIns="0" rIns="0" bIns="0" rtlCol="0" anchor="t"/>
          <a:lstStyle/>
          <a:p>
            <a:pPr marL="0" indent="0" algn="l">
              <a:lnSpc>
                <a:spcPts val="1350"/>
              </a:lnSpc>
              <a:buNone/>
            </a:pPr>
            <a:r>
              <a:rPr lang="en-US" sz="1100" b="1" dirty="0">
                <a:solidFill>
                  <a:srgbClr val="FFFFFF"/>
                </a:solidFill>
                <a:latin typeface="Syne Extra Bold" pitchFamily="34" charset="0"/>
                <a:ea typeface="Syne Extra Bold" pitchFamily="34" charset="-122"/>
                <a:cs typeface="Syne Extra Bold" pitchFamily="34" charset="-120"/>
              </a:rPr>
              <a:t>Data Management Issues</a:t>
            </a:r>
            <a:endParaRPr lang="en-US" sz="1100" dirty="0"/>
          </a:p>
        </p:txBody>
      </p:sp>
      <p:sp>
        <p:nvSpPr>
          <p:cNvPr id="23" name="Text 17"/>
          <p:cNvSpPr/>
          <p:nvPr/>
        </p:nvSpPr>
        <p:spPr>
          <a:xfrm>
            <a:off x="7493318" y="3340775"/>
            <a:ext cx="6617613" cy="363855"/>
          </a:xfrm>
          <a:prstGeom prst="rect">
            <a:avLst/>
          </a:prstGeom>
          <a:noFill/>
          <a:ln/>
        </p:spPr>
        <p:txBody>
          <a:bodyPr wrap="square" lIns="0" tIns="0" rIns="0" bIns="0" rtlCol="0" anchor="t"/>
          <a:lstStyle/>
          <a:p>
            <a:pPr marL="0" indent="0" algn="l">
              <a:lnSpc>
                <a:spcPts val="1400"/>
              </a:lnSpc>
              <a:buNone/>
            </a:pPr>
            <a:r>
              <a:rPr lang="en-US" sz="850" dirty="0">
                <a:solidFill>
                  <a:srgbClr val="FFFFFF"/>
                </a:solidFill>
                <a:latin typeface="Syne" pitchFamily="34" charset="0"/>
                <a:ea typeface="Syne" pitchFamily="34" charset="-122"/>
                <a:cs typeface="Syne" pitchFamily="34" charset="-120"/>
              </a:rPr>
              <a:t>Fragmented record-keeping, difficult retrieval of historical data, and limited analytical capabilities hinder performance tracking and insights.</a:t>
            </a:r>
            <a:endParaRPr lang="en-US" sz="850" dirty="0"/>
          </a:p>
        </p:txBody>
      </p:sp>
      <p:sp>
        <p:nvSpPr>
          <p:cNvPr id="24" name="Text 18"/>
          <p:cNvSpPr/>
          <p:nvPr/>
        </p:nvSpPr>
        <p:spPr>
          <a:xfrm>
            <a:off x="398145" y="4067532"/>
            <a:ext cx="3040975" cy="177641"/>
          </a:xfrm>
          <a:prstGeom prst="rect">
            <a:avLst/>
          </a:prstGeom>
          <a:noFill/>
          <a:ln/>
        </p:spPr>
        <p:txBody>
          <a:bodyPr wrap="none" lIns="0" tIns="0" rIns="0" bIns="0" rtlCol="0" anchor="t"/>
          <a:lstStyle/>
          <a:p>
            <a:pPr marL="0" indent="0" algn="l">
              <a:lnSpc>
                <a:spcPts val="1350"/>
              </a:lnSpc>
              <a:buNone/>
            </a:pPr>
            <a:r>
              <a:rPr lang="en-US" sz="2000" b="1" dirty="0">
                <a:solidFill>
                  <a:srgbClr val="F0F4F1"/>
                </a:solidFill>
                <a:latin typeface="Syne Extra Bold" pitchFamily="34" charset="0"/>
                <a:ea typeface="Syne Extra Bold" pitchFamily="34" charset="-122"/>
                <a:cs typeface="Syne Extra Bold" pitchFamily="34" charset="-120"/>
              </a:rPr>
              <a:t>Legacy System Limitations</a:t>
            </a:r>
            <a:endParaRPr lang="en-US" sz="2000" dirty="0"/>
          </a:p>
        </p:txBody>
      </p:sp>
      <p:sp>
        <p:nvSpPr>
          <p:cNvPr id="25" name="Text 19"/>
          <p:cNvSpPr/>
          <p:nvPr/>
        </p:nvSpPr>
        <p:spPr>
          <a:xfrm>
            <a:off x="398145" y="4358878"/>
            <a:ext cx="8189476" cy="181928"/>
          </a:xfrm>
          <a:prstGeom prst="rect">
            <a:avLst/>
          </a:prstGeom>
          <a:noFill/>
          <a:ln/>
        </p:spPr>
        <p:txBody>
          <a:bodyPr wrap="none" lIns="0" tIns="0" rIns="0" bIns="0" rtlCol="0" anchor="t"/>
          <a:lstStyle/>
          <a:p>
            <a:pPr marL="342900" indent="-342900" algn="l">
              <a:lnSpc>
                <a:spcPts val="1400"/>
              </a:lnSpc>
              <a:buSzPct val="100000"/>
              <a:buChar char="•"/>
            </a:pPr>
            <a:r>
              <a:rPr lang="en-US" dirty="0">
                <a:solidFill>
                  <a:srgbClr val="D7E5D8"/>
                </a:solidFill>
                <a:latin typeface="Syne" pitchFamily="34" charset="0"/>
                <a:ea typeface="Syne" pitchFamily="34" charset="-122"/>
                <a:cs typeface="Syne" pitchFamily="34" charset="-120"/>
              </a:rPr>
              <a:t>Limited scalability for large student populations</a:t>
            </a:r>
            <a:endParaRPr lang="en-US" dirty="0"/>
          </a:p>
        </p:txBody>
      </p:sp>
      <p:sp>
        <p:nvSpPr>
          <p:cNvPr id="26" name="Text 20"/>
          <p:cNvSpPr/>
          <p:nvPr/>
        </p:nvSpPr>
        <p:spPr>
          <a:xfrm>
            <a:off x="398145" y="4624995"/>
            <a:ext cx="8189476" cy="181928"/>
          </a:xfrm>
          <a:prstGeom prst="rect">
            <a:avLst/>
          </a:prstGeom>
          <a:noFill/>
          <a:ln/>
        </p:spPr>
        <p:txBody>
          <a:bodyPr wrap="none" lIns="0" tIns="0" rIns="0" bIns="0" rtlCol="0" anchor="t"/>
          <a:lstStyle/>
          <a:p>
            <a:pPr marL="342900" indent="-342900" algn="l">
              <a:lnSpc>
                <a:spcPts val="1400"/>
              </a:lnSpc>
              <a:buSzPct val="100000"/>
              <a:buChar char="•"/>
            </a:pPr>
            <a:r>
              <a:rPr lang="en-US" dirty="0">
                <a:solidFill>
                  <a:srgbClr val="D7E5D8"/>
                </a:solidFill>
                <a:latin typeface="Syne" pitchFamily="34" charset="0"/>
                <a:ea typeface="Syne" pitchFamily="34" charset="-122"/>
                <a:cs typeface="Syne" pitchFamily="34" charset="-120"/>
              </a:rPr>
              <a:t>No real-time monitoring or progress tracking</a:t>
            </a:r>
            <a:endParaRPr lang="en-US" dirty="0"/>
          </a:p>
        </p:txBody>
      </p:sp>
      <p:sp>
        <p:nvSpPr>
          <p:cNvPr id="27" name="Text 21"/>
          <p:cNvSpPr/>
          <p:nvPr/>
        </p:nvSpPr>
        <p:spPr>
          <a:xfrm>
            <a:off x="398145" y="4936007"/>
            <a:ext cx="8189476" cy="181928"/>
          </a:xfrm>
          <a:prstGeom prst="rect">
            <a:avLst/>
          </a:prstGeom>
          <a:noFill/>
          <a:ln/>
        </p:spPr>
        <p:txBody>
          <a:bodyPr wrap="none" lIns="0" tIns="0" rIns="0" bIns="0" rtlCol="0" anchor="t"/>
          <a:lstStyle/>
          <a:p>
            <a:pPr marL="342900" indent="-342900" algn="l">
              <a:lnSpc>
                <a:spcPts val="1400"/>
              </a:lnSpc>
              <a:buSzPct val="100000"/>
              <a:buChar char="•"/>
            </a:pPr>
            <a:r>
              <a:rPr lang="en-US" dirty="0">
                <a:solidFill>
                  <a:srgbClr val="D7E5D8"/>
                </a:solidFill>
                <a:latin typeface="Syne" pitchFamily="34" charset="0"/>
                <a:ea typeface="Syne" pitchFamily="34" charset="-122"/>
                <a:cs typeface="Syne" pitchFamily="34" charset="-120"/>
              </a:rPr>
              <a:t>Inconsistent evaluation standards across examiners</a:t>
            </a:r>
            <a:endParaRPr lang="en-US" dirty="0"/>
          </a:p>
        </p:txBody>
      </p:sp>
      <p:sp>
        <p:nvSpPr>
          <p:cNvPr id="28" name="Text 22"/>
          <p:cNvSpPr/>
          <p:nvPr/>
        </p:nvSpPr>
        <p:spPr>
          <a:xfrm>
            <a:off x="398145" y="5283398"/>
            <a:ext cx="8189476" cy="181928"/>
          </a:xfrm>
          <a:prstGeom prst="rect">
            <a:avLst/>
          </a:prstGeom>
          <a:noFill/>
          <a:ln/>
        </p:spPr>
        <p:txBody>
          <a:bodyPr wrap="none" lIns="0" tIns="0" rIns="0" bIns="0" rtlCol="0" anchor="t"/>
          <a:lstStyle/>
          <a:p>
            <a:pPr marL="342900" indent="-342900" algn="l">
              <a:lnSpc>
                <a:spcPts val="1400"/>
              </a:lnSpc>
              <a:buSzPct val="100000"/>
              <a:buChar char="•"/>
            </a:pPr>
            <a:r>
              <a:rPr lang="en-US" dirty="0">
                <a:solidFill>
                  <a:srgbClr val="D7E5D8"/>
                </a:solidFill>
                <a:latin typeface="Syne" pitchFamily="34" charset="0"/>
                <a:ea typeface="Syne" pitchFamily="34" charset="-122"/>
                <a:cs typeface="Syne" pitchFamily="34" charset="-120"/>
              </a:rPr>
              <a:t>Geographical constraints requiring physical presence</a:t>
            </a:r>
            <a:endParaRPr lang="en-US" dirty="0"/>
          </a:p>
        </p:txBody>
      </p:sp>
      <p:sp>
        <p:nvSpPr>
          <p:cNvPr id="29" name="Text 23"/>
          <p:cNvSpPr/>
          <p:nvPr/>
        </p:nvSpPr>
        <p:spPr>
          <a:xfrm>
            <a:off x="398145" y="5597961"/>
            <a:ext cx="8189476" cy="181928"/>
          </a:xfrm>
          <a:prstGeom prst="rect">
            <a:avLst/>
          </a:prstGeom>
          <a:noFill/>
          <a:ln/>
        </p:spPr>
        <p:txBody>
          <a:bodyPr wrap="none" lIns="0" tIns="0" rIns="0" bIns="0" rtlCol="0" anchor="t"/>
          <a:lstStyle/>
          <a:p>
            <a:pPr marL="342900" indent="-342900" algn="l">
              <a:lnSpc>
                <a:spcPts val="1400"/>
              </a:lnSpc>
              <a:buSzPct val="100000"/>
              <a:buChar char="•"/>
            </a:pPr>
            <a:r>
              <a:rPr lang="en-US" dirty="0">
                <a:solidFill>
                  <a:srgbClr val="D7E5D8"/>
                </a:solidFill>
                <a:latin typeface="Syne" pitchFamily="34" charset="0"/>
                <a:ea typeface="Syne" pitchFamily="34" charset="-122"/>
                <a:cs typeface="Syne" pitchFamily="34" charset="-120"/>
              </a:rPr>
              <a:t>Accessibility challenges for students with disabilities</a:t>
            </a:r>
            <a:endParaRPr lang="en-US" dirty="0"/>
          </a:p>
        </p:txBody>
      </p:sp>
      <p:pic>
        <p:nvPicPr>
          <p:cNvPr id="30" name="Image 4" descr="preencoded.png"/>
          <p:cNvPicPr>
            <a:picLocks noChangeAspect="1"/>
          </p:cNvPicPr>
          <p:nvPr/>
        </p:nvPicPr>
        <p:blipFill>
          <a:blip r:embed="rId11"/>
          <a:stretch>
            <a:fillRect/>
          </a:stretch>
        </p:blipFill>
        <p:spPr>
          <a:xfrm>
            <a:off x="9180923" y="3939659"/>
            <a:ext cx="5367099" cy="42792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8774" y="711041"/>
            <a:ext cx="6755844" cy="597218"/>
          </a:xfrm>
          <a:prstGeom prst="rect">
            <a:avLst/>
          </a:prstGeom>
          <a:noFill/>
          <a:ln/>
        </p:spPr>
        <p:txBody>
          <a:bodyPr wrap="none" lIns="0" tIns="0" rIns="0" bIns="0" rtlCol="0" anchor="t"/>
          <a:lstStyle/>
          <a:p>
            <a:pPr marL="0" indent="0" algn="l">
              <a:lnSpc>
                <a:spcPts val="4700"/>
              </a:lnSpc>
              <a:buNone/>
            </a:pPr>
            <a:r>
              <a:rPr lang="en-US" sz="3750" b="1" dirty="0">
                <a:solidFill>
                  <a:srgbClr val="F0F4F1"/>
                </a:solidFill>
                <a:latin typeface="Syne Extra Bold" pitchFamily="34" charset="0"/>
                <a:ea typeface="Syne Extra Bold" pitchFamily="34" charset="-122"/>
                <a:cs typeface="Syne Extra Bold" pitchFamily="34" charset="-120"/>
              </a:rPr>
              <a:t>Proposed System</a:t>
            </a:r>
            <a:endParaRPr lang="en-US" sz="3750" dirty="0"/>
          </a:p>
        </p:txBody>
      </p:sp>
      <p:sp>
        <p:nvSpPr>
          <p:cNvPr id="3" name="Text 1"/>
          <p:cNvSpPr/>
          <p:nvPr/>
        </p:nvSpPr>
        <p:spPr>
          <a:xfrm>
            <a:off x="668774" y="1690449"/>
            <a:ext cx="13292852" cy="611505"/>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A comprehensive online examination management solution built on a robust relational database architecture, designed to address all limitations of traditional systems whilst ensuring security, scalability, and user-friendliness.</a:t>
            </a:r>
            <a:endParaRPr lang="en-US" sz="1500" dirty="0"/>
          </a:p>
        </p:txBody>
      </p:sp>
      <p:sp>
        <p:nvSpPr>
          <p:cNvPr id="4" name="Text 2"/>
          <p:cNvSpPr/>
          <p:nvPr/>
        </p:nvSpPr>
        <p:spPr>
          <a:xfrm>
            <a:off x="668774" y="2707958"/>
            <a:ext cx="4271724" cy="59697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Secure Authentication Module</a:t>
            </a:r>
            <a:endParaRPr lang="en-US" sz="1850" dirty="0"/>
          </a:p>
        </p:txBody>
      </p:sp>
      <p:sp>
        <p:nvSpPr>
          <p:cNvPr id="5" name="Text 3"/>
          <p:cNvSpPr/>
          <p:nvPr/>
        </p:nvSpPr>
        <p:spPr>
          <a:xfrm>
            <a:off x="668774" y="3419594"/>
            <a:ext cx="4271724" cy="1223010"/>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Multi-level user authentication with role-based access control for administrators, instructors, and students. Password encryption and session management ensure data security.</a:t>
            </a:r>
            <a:endParaRPr lang="en-US" sz="1500" dirty="0"/>
          </a:p>
        </p:txBody>
      </p:sp>
      <p:sp>
        <p:nvSpPr>
          <p:cNvPr id="6" name="Text 4"/>
          <p:cNvSpPr/>
          <p:nvPr/>
        </p:nvSpPr>
        <p:spPr>
          <a:xfrm>
            <a:off x="5179338" y="2707958"/>
            <a:ext cx="4271724" cy="59697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Dynamic Question Bank</a:t>
            </a:r>
            <a:endParaRPr lang="en-US" sz="1850" dirty="0"/>
          </a:p>
        </p:txBody>
      </p:sp>
      <p:sp>
        <p:nvSpPr>
          <p:cNvPr id="7" name="Text 5"/>
          <p:cNvSpPr/>
          <p:nvPr/>
        </p:nvSpPr>
        <p:spPr>
          <a:xfrm>
            <a:off x="5179338" y="3419594"/>
            <a:ext cx="4271724" cy="1223010"/>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Centralised repository supporting multiple question types: MCQ. </a:t>
            </a:r>
            <a:endParaRPr lang="en-US" sz="1500" dirty="0"/>
          </a:p>
        </p:txBody>
      </p:sp>
      <p:sp>
        <p:nvSpPr>
          <p:cNvPr id="8" name="Text 6"/>
          <p:cNvSpPr/>
          <p:nvPr/>
        </p:nvSpPr>
        <p:spPr>
          <a:xfrm>
            <a:off x="9689902" y="2707958"/>
            <a:ext cx="4271724" cy="59697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Automated Scheduling</a:t>
            </a:r>
            <a:endParaRPr lang="en-US" sz="1850" dirty="0"/>
          </a:p>
        </p:txBody>
      </p:sp>
      <p:sp>
        <p:nvSpPr>
          <p:cNvPr id="9" name="Text 7"/>
          <p:cNvSpPr/>
          <p:nvPr/>
        </p:nvSpPr>
        <p:spPr>
          <a:xfrm>
            <a:off x="9689902" y="3419594"/>
            <a:ext cx="4271724" cy="917258"/>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The results generates automatically the time the student completes the exam.</a:t>
            </a:r>
            <a:endParaRPr lang="en-US" sz="1500" dirty="0"/>
          </a:p>
        </p:txBody>
      </p:sp>
      <p:sp>
        <p:nvSpPr>
          <p:cNvPr id="10" name="Shape 8"/>
          <p:cNvSpPr/>
          <p:nvPr/>
        </p:nvSpPr>
        <p:spPr>
          <a:xfrm>
            <a:off x="668774" y="4857512"/>
            <a:ext cx="4303514" cy="2661047"/>
          </a:xfrm>
          <a:prstGeom prst="roundRect">
            <a:avLst>
              <a:gd name="adj" fmla="val 4123"/>
            </a:avLst>
          </a:prstGeom>
          <a:solidFill>
            <a:srgbClr val="152025">
              <a:alpha val="95000"/>
            </a:srgbClr>
          </a:solidFill>
          <a:ln w="22860">
            <a:solidFill>
              <a:srgbClr val="A9F00F"/>
            </a:solidFill>
            <a:prstDash val="solid"/>
          </a:ln>
        </p:spPr>
        <p:txBody>
          <a:bodyPr/>
          <a:lstStyle/>
          <a:p>
            <a:endParaRPr lang="en-IN"/>
          </a:p>
        </p:txBody>
      </p:sp>
      <p:sp>
        <p:nvSpPr>
          <p:cNvPr id="11" name="Shape 9"/>
          <p:cNvSpPr/>
          <p:nvPr/>
        </p:nvSpPr>
        <p:spPr>
          <a:xfrm>
            <a:off x="645914" y="4857512"/>
            <a:ext cx="91440" cy="2661047"/>
          </a:xfrm>
          <a:prstGeom prst="roundRect">
            <a:avLst>
              <a:gd name="adj" fmla="val 87780"/>
            </a:avLst>
          </a:prstGeom>
          <a:solidFill>
            <a:srgbClr val="A9F00F"/>
          </a:solidFill>
          <a:ln/>
        </p:spPr>
        <p:txBody>
          <a:bodyPr/>
          <a:lstStyle/>
          <a:p>
            <a:endParaRPr lang="en-IN"/>
          </a:p>
        </p:txBody>
      </p:sp>
      <p:sp>
        <p:nvSpPr>
          <p:cNvPr id="12" name="Text 10"/>
          <p:cNvSpPr/>
          <p:nvPr/>
        </p:nvSpPr>
        <p:spPr>
          <a:xfrm>
            <a:off x="951309" y="5071467"/>
            <a:ext cx="3807023" cy="89546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Real-Time Examination Conduct</a:t>
            </a:r>
            <a:endParaRPr lang="en-US" sz="1850" dirty="0"/>
          </a:p>
        </p:txBody>
      </p:sp>
      <p:sp>
        <p:nvSpPr>
          <p:cNvPr id="13" name="Text 11"/>
          <p:cNvSpPr/>
          <p:nvPr/>
        </p:nvSpPr>
        <p:spPr>
          <a:xfrm>
            <a:off x="951309" y="6081593"/>
            <a:ext cx="3807023" cy="1223010"/>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Browser-based examination interface with timer, auto-submission, and anti-cheating measures including randomised question sequences and tab-switching detection.</a:t>
            </a:r>
            <a:endParaRPr lang="en-US" sz="1500" dirty="0"/>
          </a:p>
        </p:txBody>
      </p:sp>
      <p:sp>
        <p:nvSpPr>
          <p:cNvPr id="14" name="Shape 12"/>
          <p:cNvSpPr/>
          <p:nvPr/>
        </p:nvSpPr>
        <p:spPr>
          <a:xfrm>
            <a:off x="5163383" y="4857512"/>
            <a:ext cx="4303514" cy="2661047"/>
          </a:xfrm>
          <a:prstGeom prst="roundRect">
            <a:avLst>
              <a:gd name="adj" fmla="val 4123"/>
            </a:avLst>
          </a:prstGeom>
          <a:solidFill>
            <a:srgbClr val="152025">
              <a:alpha val="95000"/>
            </a:srgbClr>
          </a:solidFill>
          <a:ln w="22860">
            <a:solidFill>
              <a:srgbClr val="81B61C"/>
            </a:solidFill>
            <a:prstDash val="solid"/>
          </a:ln>
        </p:spPr>
        <p:txBody>
          <a:bodyPr/>
          <a:lstStyle/>
          <a:p>
            <a:endParaRPr lang="en-IN"/>
          </a:p>
        </p:txBody>
      </p:sp>
      <p:sp>
        <p:nvSpPr>
          <p:cNvPr id="15" name="Shape 13"/>
          <p:cNvSpPr/>
          <p:nvPr/>
        </p:nvSpPr>
        <p:spPr>
          <a:xfrm>
            <a:off x="5140523" y="4857512"/>
            <a:ext cx="91440" cy="2661047"/>
          </a:xfrm>
          <a:prstGeom prst="roundRect">
            <a:avLst>
              <a:gd name="adj" fmla="val 87780"/>
            </a:avLst>
          </a:prstGeom>
          <a:solidFill>
            <a:srgbClr val="81B61C"/>
          </a:solidFill>
          <a:ln/>
        </p:spPr>
        <p:txBody>
          <a:bodyPr/>
          <a:lstStyle/>
          <a:p>
            <a:endParaRPr lang="en-IN"/>
          </a:p>
        </p:txBody>
      </p:sp>
      <p:sp>
        <p:nvSpPr>
          <p:cNvPr id="16" name="Text 14"/>
          <p:cNvSpPr/>
          <p:nvPr/>
        </p:nvSpPr>
        <p:spPr>
          <a:xfrm>
            <a:off x="5445919" y="5071467"/>
            <a:ext cx="3807023" cy="59697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Automated Evaluation Engine</a:t>
            </a:r>
            <a:endParaRPr lang="en-US" sz="1850" dirty="0"/>
          </a:p>
        </p:txBody>
      </p:sp>
      <p:sp>
        <p:nvSpPr>
          <p:cNvPr id="17" name="Text 15"/>
          <p:cNvSpPr/>
          <p:nvPr/>
        </p:nvSpPr>
        <p:spPr>
          <a:xfrm>
            <a:off x="5445919" y="5783104"/>
            <a:ext cx="3807023" cy="1223010"/>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Instant grading for objective questions with configurable marking schemes. Support for partial marking and negative marking as per examination policy.</a:t>
            </a:r>
            <a:endParaRPr lang="en-US" sz="1500" dirty="0"/>
          </a:p>
        </p:txBody>
      </p:sp>
      <p:sp>
        <p:nvSpPr>
          <p:cNvPr id="18" name="Shape 16"/>
          <p:cNvSpPr/>
          <p:nvPr/>
        </p:nvSpPr>
        <p:spPr>
          <a:xfrm>
            <a:off x="9657993" y="4857512"/>
            <a:ext cx="4303514" cy="2661047"/>
          </a:xfrm>
          <a:prstGeom prst="roundRect">
            <a:avLst>
              <a:gd name="adj" fmla="val 4123"/>
            </a:avLst>
          </a:prstGeom>
          <a:solidFill>
            <a:srgbClr val="152025">
              <a:alpha val="95000"/>
            </a:srgbClr>
          </a:solidFill>
          <a:ln w="22860">
            <a:solidFill>
              <a:srgbClr val="547808"/>
            </a:solidFill>
            <a:prstDash val="solid"/>
          </a:ln>
        </p:spPr>
        <p:txBody>
          <a:bodyPr/>
          <a:lstStyle/>
          <a:p>
            <a:endParaRPr lang="en-IN"/>
          </a:p>
        </p:txBody>
      </p:sp>
      <p:sp>
        <p:nvSpPr>
          <p:cNvPr id="19" name="Shape 17"/>
          <p:cNvSpPr/>
          <p:nvPr/>
        </p:nvSpPr>
        <p:spPr>
          <a:xfrm>
            <a:off x="9635133" y="4857512"/>
            <a:ext cx="91440" cy="2661047"/>
          </a:xfrm>
          <a:prstGeom prst="roundRect">
            <a:avLst>
              <a:gd name="adj" fmla="val 87780"/>
            </a:avLst>
          </a:prstGeom>
          <a:solidFill>
            <a:srgbClr val="547808"/>
          </a:solidFill>
          <a:ln/>
        </p:spPr>
        <p:txBody>
          <a:bodyPr/>
          <a:lstStyle/>
          <a:p>
            <a:endParaRPr lang="en-IN"/>
          </a:p>
        </p:txBody>
      </p:sp>
      <p:sp>
        <p:nvSpPr>
          <p:cNvPr id="20" name="Text 18"/>
          <p:cNvSpPr/>
          <p:nvPr/>
        </p:nvSpPr>
        <p:spPr>
          <a:xfrm>
            <a:off x="9940528" y="5071467"/>
            <a:ext cx="3807023" cy="895469"/>
          </a:xfrm>
          <a:prstGeom prst="rect">
            <a:avLst/>
          </a:prstGeom>
          <a:noFill/>
          <a:ln/>
        </p:spPr>
        <p:txBody>
          <a:bodyPr wrap="square" lIns="0" tIns="0" rIns="0" bIns="0" rtlCol="0" anchor="t"/>
          <a:lstStyle/>
          <a:p>
            <a:pPr marL="0" indent="0" algn="l">
              <a:lnSpc>
                <a:spcPts val="2350"/>
              </a:lnSpc>
              <a:buNone/>
            </a:pPr>
            <a:r>
              <a:rPr lang="en-US" sz="1850" b="1" dirty="0">
                <a:solidFill>
                  <a:srgbClr val="D7E5D8"/>
                </a:solidFill>
                <a:latin typeface="Syne Extra Bold" pitchFamily="34" charset="0"/>
                <a:ea typeface="Syne Extra Bold" pitchFamily="34" charset="-122"/>
                <a:cs typeface="Syne Extra Bold" pitchFamily="34" charset="-120"/>
              </a:rPr>
              <a:t>Comprehensive Analytics Dashboard</a:t>
            </a:r>
            <a:endParaRPr lang="en-US" sz="1850" dirty="0"/>
          </a:p>
        </p:txBody>
      </p:sp>
      <p:sp>
        <p:nvSpPr>
          <p:cNvPr id="21" name="Text 19"/>
          <p:cNvSpPr/>
          <p:nvPr/>
        </p:nvSpPr>
        <p:spPr>
          <a:xfrm>
            <a:off x="9940528" y="6081593"/>
            <a:ext cx="3807023" cy="1223010"/>
          </a:xfrm>
          <a:prstGeom prst="rect">
            <a:avLst/>
          </a:prstGeom>
          <a:noFill/>
          <a:ln/>
        </p:spPr>
        <p:txBody>
          <a:bodyPr wrap="square" lIns="0" tIns="0" rIns="0" bIns="0" rtlCol="0" anchor="t"/>
          <a:lstStyle/>
          <a:p>
            <a:pPr marL="0" indent="0" algn="l">
              <a:lnSpc>
                <a:spcPts val="2400"/>
              </a:lnSpc>
              <a:buNone/>
            </a:pPr>
            <a:r>
              <a:rPr lang="en-US" sz="1500" dirty="0">
                <a:solidFill>
                  <a:srgbClr val="D7E5D8"/>
                </a:solidFill>
                <a:latin typeface="Syne" pitchFamily="34" charset="0"/>
                <a:ea typeface="Syne" pitchFamily="34" charset="-122"/>
                <a:cs typeface="Syne" pitchFamily="34" charset="-120"/>
              </a:rPr>
              <a:t>Performance metrics, comparative analysis, trend identification, and detailed reports for educators and administrators to make data-driven decisions.</a:t>
            </a:r>
            <a:endParaRPr lang="en-US" sz="1500" dirty="0"/>
          </a:p>
        </p:txBody>
      </p:sp>
      <p:sp>
        <p:nvSpPr>
          <p:cNvPr id="22" name="Rectangle 21">
            <a:extLst>
              <a:ext uri="{FF2B5EF4-FFF2-40B4-BE49-F238E27FC236}">
                <a16:creationId xmlns:a16="http://schemas.microsoft.com/office/drawing/2014/main" id="{038EA1CC-9DC1-2F7C-14A3-1E2D8B501A0F}"/>
              </a:ext>
            </a:extLst>
          </p:cNvPr>
          <p:cNvSpPr/>
          <p:nvPr/>
        </p:nvSpPr>
        <p:spPr>
          <a:xfrm>
            <a:off x="12634331" y="7597718"/>
            <a:ext cx="1873405" cy="555069"/>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0075" y="471488"/>
            <a:ext cx="10094238" cy="535900"/>
          </a:xfrm>
          <a:prstGeom prst="rect">
            <a:avLst/>
          </a:prstGeom>
          <a:noFill/>
          <a:ln/>
        </p:spPr>
        <p:txBody>
          <a:bodyPr wrap="none" lIns="0" tIns="0" rIns="0" bIns="0" rtlCol="0" anchor="t"/>
          <a:lstStyle/>
          <a:p>
            <a:pPr marL="0" indent="0" algn="l">
              <a:lnSpc>
                <a:spcPts val="4200"/>
              </a:lnSpc>
              <a:buNone/>
            </a:pPr>
            <a:r>
              <a:rPr lang="en-US" sz="3350" b="1" dirty="0">
                <a:solidFill>
                  <a:srgbClr val="F0F4F1"/>
                </a:solidFill>
                <a:latin typeface="Syne Extra Bold" pitchFamily="34" charset="0"/>
                <a:ea typeface="Syne Extra Bold" pitchFamily="34" charset="-122"/>
                <a:cs typeface="Syne Extra Bold" pitchFamily="34" charset="-120"/>
              </a:rPr>
              <a:t>System Architecture Diagram</a:t>
            </a:r>
            <a:endParaRPr lang="en-US" sz="3350" dirty="0"/>
          </a:p>
        </p:txBody>
      </p:sp>
      <p:sp>
        <p:nvSpPr>
          <p:cNvPr id="3" name="Text 1"/>
          <p:cNvSpPr/>
          <p:nvPr/>
        </p:nvSpPr>
        <p:spPr>
          <a:xfrm>
            <a:off x="600075" y="1075968"/>
            <a:ext cx="10707767" cy="321469"/>
          </a:xfrm>
          <a:prstGeom prst="rect">
            <a:avLst/>
          </a:prstGeom>
          <a:noFill/>
          <a:ln/>
        </p:spPr>
        <p:txBody>
          <a:bodyPr wrap="none" lIns="0" tIns="0" rIns="0" bIns="0" rtlCol="0" anchor="t"/>
          <a:lstStyle/>
          <a:p>
            <a:pPr marL="0" indent="0" algn="l">
              <a:lnSpc>
                <a:spcPts val="2500"/>
              </a:lnSpc>
              <a:buNone/>
            </a:pPr>
            <a:r>
              <a:rPr lang="en-US" sz="2000" b="1" dirty="0">
                <a:solidFill>
                  <a:srgbClr val="F0F4F1"/>
                </a:solidFill>
                <a:latin typeface="Syne Extra Bold" pitchFamily="34" charset="0"/>
                <a:ea typeface="Syne Extra Bold" pitchFamily="34" charset="-122"/>
                <a:cs typeface="Syne Extra Bold" pitchFamily="34" charset="-120"/>
              </a:rPr>
              <a:t>Multi-Tier Database-Driven Examination Framework</a:t>
            </a:r>
            <a:endParaRPr lang="en-US" sz="2000" dirty="0"/>
          </a:p>
        </p:txBody>
      </p:sp>
      <p:sp>
        <p:nvSpPr>
          <p:cNvPr id="9" name="Text 6"/>
          <p:cNvSpPr/>
          <p:nvPr/>
        </p:nvSpPr>
        <p:spPr>
          <a:xfrm>
            <a:off x="5133975" y="1820704"/>
            <a:ext cx="171450" cy="214312"/>
          </a:xfrm>
          <a:prstGeom prst="rect">
            <a:avLst/>
          </a:prstGeom>
          <a:noFill/>
          <a:ln/>
        </p:spPr>
        <p:txBody>
          <a:bodyPr wrap="none" lIns="0" tIns="0" rIns="0" bIns="0" rtlCol="0" anchor="t"/>
          <a:lstStyle/>
          <a:p>
            <a:pPr marL="0" indent="0" algn="l">
              <a:lnSpc>
                <a:spcPts val="2150"/>
              </a:lnSpc>
              <a:buNone/>
            </a:pPr>
            <a:endParaRPr lang="en-US" sz="1350" dirty="0"/>
          </a:p>
        </p:txBody>
      </p:sp>
      <p:sp>
        <p:nvSpPr>
          <p:cNvPr id="11" name="Text 8"/>
          <p:cNvSpPr/>
          <p:nvPr/>
        </p:nvSpPr>
        <p:spPr>
          <a:xfrm>
            <a:off x="5133975" y="2433636"/>
            <a:ext cx="2960965" cy="267891"/>
          </a:xfrm>
          <a:prstGeom prst="rect">
            <a:avLst/>
          </a:prstGeom>
          <a:noFill/>
          <a:ln/>
        </p:spPr>
        <p:txBody>
          <a:bodyPr wrap="none" lIns="0" tIns="0" rIns="0" bIns="0" rtlCol="0" anchor="t"/>
          <a:lstStyle/>
          <a:p>
            <a:pPr marL="0" indent="0" algn="l">
              <a:lnSpc>
                <a:spcPts val="2100"/>
              </a:lnSpc>
              <a:buNone/>
            </a:pPr>
            <a:endParaRPr lang="en-US" sz="1650" dirty="0"/>
          </a:p>
        </p:txBody>
      </p:sp>
      <p:sp>
        <p:nvSpPr>
          <p:cNvPr id="12" name="Text 9"/>
          <p:cNvSpPr/>
          <p:nvPr/>
        </p:nvSpPr>
        <p:spPr>
          <a:xfrm>
            <a:off x="5133975" y="2883867"/>
            <a:ext cx="4362450" cy="822960"/>
          </a:xfrm>
          <a:prstGeom prst="rect">
            <a:avLst/>
          </a:prstGeom>
          <a:noFill/>
          <a:ln/>
        </p:spPr>
        <p:txBody>
          <a:bodyPr wrap="square" lIns="0" tIns="0" rIns="0" bIns="0" rtlCol="0" anchor="t"/>
          <a:lstStyle/>
          <a:p>
            <a:pPr marL="0" indent="0" algn="l">
              <a:lnSpc>
                <a:spcPts val="2150"/>
              </a:lnSpc>
              <a:buNone/>
            </a:pPr>
            <a:endParaRPr lang="en-US" sz="1350" dirty="0"/>
          </a:p>
        </p:txBody>
      </p:sp>
      <p:sp>
        <p:nvSpPr>
          <p:cNvPr id="13" name="Text 10"/>
          <p:cNvSpPr/>
          <p:nvPr/>
        </p:nvSpPr>
        <p:spPr>
          <a:xfrm>
            <a:off x="9723399" y="1822509"/>
            <a:ext cx="171450" cy="214312"/>
          </a:xfrm>
          <a:prstGeom prst="rect">
            <a:avLst/>
          </a:prstGeom>
          <a:noFill/>
          <a:ln/>
        </p:spPr>
        <p:txBody>
          <a:bodyPr wrap="none" lIns="0" tIns="0" rIns="0" bIns="0" rtlCol="0" anchor="t"/>
          <a:lstStyle/>
          <a:p>
            <a:pPr marL="0" indent="0" algn="l">
              <a:lnSpc>
                <a:spcPts val="2150"/>
              </a:lnSpc>
              <a:buNone/>
            </a:pPr>
            <a:endParaRPr lang="en-US" sz="1350" dirty="0"/>
          </a:p>
        </p:txBody>
      </p:sp>
      <p:sp>
        <p:nvSpPr>
          <p:cNvPr id="15" name="Text 12"/>
          <p:cNvSpPr/>
          <p:nvPr/>
        </p:nvSpPr>
        <p:spPr>
          <a:xfrm>
            <a:off x="9667875" y="2489300"/>
            <a:ext cx="2740223" cy="267891"/>
          </a:xfrm>
          <a:prstGeom prst="rect">
            <a:avLst/>
          </a:prstGeom>
          <a:noFill/>
          <a:ln/>
        </p:spPr>
        <p:txBody>
          <a:bodyPr wrap="none" lIns="0" tIns="0" rIns="0" bIns="0" rtlCol="0" anchor="t"/>
          <a:lstStyle/>
          <a:p>
            <a:pPr marL="0" indent="0" algn="l">
              <a:lnSpc>
                <a:spcPts val="2100"/>
              </a:lnSpc>
              <a:buNone/>
            </a:pPr>
            <a:endParaRPr lang="en-US" sz="1650" dirty="0"/>
          </a:p>
        </p:txBody>
      </p:sp>
      <p:sp>
        <p:nvSpPr>
          <p:cNvPr id="16" name="Text 13"/>
          <p:cNvSpPr/>
          <p:nvPr/>
        </p:nvSpPr>
        <p:spPr>
          <a:xfrm>
            <a:off x="9675495" y="2883867"/>
            <a:ext cx="4362450" cy="822960"/>
          </a:xfrm>
          <a:prstGeom prst="rect">
            <a:avLst/>
          </a:prstGeom>
          <a:noFill/>
          <a:ln/>
        </p:spPr>
        <p:txBody>
          <a:bodyPr wrap="square" lIns="0" tIns="0" rIns="0" bIns="0" rtlCol="0" anchor="t"/>
          <a:lstStyle/>
          <a:p>
            <a:pPr marL="0" indent="0" algn="l">
              <a:lnSpc>
                <a:spcPts val="2150"/>
              </a:lnSpc>
              <a:buNone/>
            </a:pPr>
            <a:endParaRPr lang="en-US" sz="1350" dirty="0"/>
          </a:p>
        </p:txBody>
      </p:sp>
      <p:sp>
        <p:nvSpPr>
          <p:cNvPr id="17" name="Text 14"/>
          <p:cNvSpPr/>
          <p:nvPr/>
        </p:nvSpPr>
        <p:spPr>
          <a:xfrm>
            <a:off x="600075" y="5648920"/>
            <a:ext cx="3836075" cy="267891"/>
          </a:xfrm>
          <a:prstGeom prst="rect">
            <a:avLst/>
          </a:prstGeom>
          <a:noFill/>
          <a:ln/>
        </p:spPr>
        <p:txBody>
          <a:bodyPr wrap="none" lIns="0" tIns="0" rIns="0" bIns="0" rtlCol="0" anchor="t"/>
          <a:lstStyle/>
          <a:p>
            <a:pPr marL="0" indent="0" algn="l">
              <a:lnSpc>
                <a:spcPts val="2100"/>
              </a:lnSpc>
              <a:buNone/>
            </a:pPr>
            <a:r>
              <a:rPr lang="en-US" sz="1650" b="1" dirty="0">
                <a:solidFill>
                  <a:srgbClr val="F0F4F1"/>
                </a:solidFill>
                <a:latin typeface="Syne Extra Bold" pitchFamily="34" charset="0"/>
                <a:ea typeface="Syne Extra Bold" pitchFamily="34" charset="-122"/>
                <a:cs typeface="Syne Extra Bold" pitchFamily="34" charset="-120"/>
              </a:rPr>
              <a:t>Core Database Tables</a:t>
            </a:r>
            <a:endParaRPr lang="en-US" sz="1650" dirty="0"/>
          </a:p>
        </p:txBody>
      </p:sp>
      <p:sp>
        <p:nvSpPr>
          <p:cNvPr id="18" name="Text 15"/>
          <p:cNvSpPr/>
          <p:nvPr/>
        </p:nvSpPr>
        <p:spPr>
          <a:xfrm>
            <a:off x="600075" y="6088261"/>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7E5D8"/>
                </a:solidFill>
                <a:latin typeface="Syne" pitchFamily="34" charset="0"/>
                <a:ea typeface="Syne" pitchFamily="34" charset="-122"/>
                <a:cs typeface="Syne" pitchFamily="34" charset="-120"/>
              </a:rPr>
              <a:t>Users:</a:t>
            </a:r>
            <a:r>
              <a:rPr lang="en-US" sz="1350" dirty="0">
                <a:solidFill>
                  <a:srgbClr val="D7E5D8"/>
                </a:solidFill>
                <a:latin typeface="Syne" pitchFamily="34" charset="0"/>
                <a:ea typeface="Syne" pitchFamily="34" charset="-122"/>
                <a:cs typeface="Syne" pitchFamily="34" charset="-120"/>
              </a:rPr>
              <a:t> Student and instructor profiles</a:t>
            </a:r>
            <a:endParaRPr lang="en-US" sz="1350" dirty="0"/>
          </a:p>
        </p:txBody>
      </p:sp>
      <p:sp>
        <p:nvSpPr>
          <p:cNvPr id="19" name="Text 16"/>
          <p:cNvSpPr/>
          <p:nvPr/>
        </p:nvSpPr>
        <p:spPr>
          <a:xfrm>
            <a:off x="600075" y="6422588"/>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7E5D8"/>
                </a:solidFill>
                <a:latin typeface="Syne" pitchFamily="34" charset="0"/>
                <a:ea typeface="Syne" pitchFamily="34" charset="-122"/>
                <a:cs typeface="Syne" pitchFamily="34" charset="-120"/>
              </a:rPr>
              <a:t>Exams:</a:t>
            </a:r>
            <a:r>
              <a:rPr lang="en-US" sz="1350" dirty="0">
                <a:solidFill>
                  <a:srgbClr val="D7E5D8"/>
                </a:solidFill>
                <a:latin typeface="Syne" pitchFamily="34" charset="0"/>
                <a:ea typeface="Syne" pitchFamily="34" charset="-122"/>
                <a:cs typeface="Syne" pitchFamily="34" charset="-120"/>
              </a:rPr>
              <a:t> Examination metadata and configuration</a:t>
            </a:r>
            <a:endParaRPr lang="en-US" sz="1350" dirty="0"/>
          </a:p>
        </p:txBody>
      </p:sp>
      <p:sp>
        <p:nvSpPr>
          <p:cNvPr id="20" name="Text 17"/>
          <p:cNvSpPr/>
          <p:nvPr/>
        </p:nvSpPr>
        <p:spPr>
          <a:xfrm>
            <a:off x="600075" y="6756916"/>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7E5D8"/>
                </a:solidFill>
                <a:latin typeface="Syne" pitchFamily="34" charset="0"/>
                <a:ea typeface="Syne" pitchFamily="34" charset="-122"/>
                <a:cs typeface="Syne" pitchFamily="34" charset="-120"/>
              </a:rPr>
              <a:t>Questions:</a:t>
            </a:r>
            <a:r>
              <a:rPr lang="en-US" sz="1350" dirty="0">
                <a:solidFill>
                  <a:srgbClr val="D7E5D8"/>
                </a:solidFill>
                <a:latin typeface="Syne" pitchFamily="34" charset="0"/>
                <a:ea typeface="Syne" pitchFamily="34" charset="-122"/>
                <a:cs typeface="Syne" pitchFamily="34" charset="-120"/>
              </a:rPr>
              <a:t> Question bank with categorisation</a:t>
            </a:r>
            <a:endParaRPr lang="en-US" sz="1350" dirty="0"/>
          </a:p>
        </p:txBody>
      </p:sp>
      <p:sp>
        <p:nvSpPr>
          <p:cNvPr id="21" name="Text 18"/>
          <p:cNvSpPr/>
          <p:nvPr/>
        </p:nvSpPr>
        <p:spPr>
          <a:xfrm>
            <a:off x="600075" y="7091243"/>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7E5D8"/>
                </a:solidFill>
                <a:latin typeface="Syne" pitchFamily="34" charset="0"/>
                <a:ea typeface="Syne" pitchFamily="34" charset="-122"/>
                <a:cs typeface="Syne" pitchFamily="34" charset="-120"/>
              </a:rPr>
              <a:t>Responses:</a:t>
            </a:r>
            <a:r>
              <a:rPr lang="en-US" sz="1350" dirty="0">
                <a:solidFill>
                  <a:srgbClr val="D7E5D8"/>
                </a:solidFill>
                <a:latin typeface="Syne" pitchFamily="34" charset="0"/>
                <a:ea typeface="Syne" pitchFamily="34" charset="-122"/>
                <a:cs typeface="Syne" pitchFamily="34" charset="-120"/>
              </a:rPr>
              <a:t> Student answers and submissions</a:t>
            </a:r>
            <a:endParaRPr lang="en-US" sz="1350" dirty="0"/>
          </a:p>
        </p:txBody>
      </p:sp>
      <p:sp>
        <p:nvSpPr>
          <p:cNvPr id="22" name="Text 19"/>
          <p:cNvSpPr/>
          <p:nvPr/>
        </p:nvSpPr>
        <p:spPr>
          <a:xfrm>
            <a:off x="600075" y="7425571"/>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D7E5D8"/>
                </a:solidFill>
                <a:latin typeface="Syne" pitchFamily="34" charset="0"/>
                <a:ea typeface="Syne" pitchFamily="34" charset="-122"/>
                <a:cs typeface="Syne" pitchFamily="34" charset="-120"/>
              </a:rPr>
              <a:t>Results:</a:t>
            </a:r>
            <a:r>
              <a:rPr lang="en-US" sz="1350" dirty="0">
                <a:solidFill>
                  <a:srgbClr val="D7E5D8"/>
                </a:solidFill>
                <a:latin typeface="Syne" pitchFamily="34" charset="0"/>
                <a:ea typeface="Syne" pitchFamily="34" charset="-122"/>
                <a:cs typeface="Syne" pitchFamily="34" charset="-120"/>
              </a:rPr>
              <a:t> Evaluation outcomes and grades</a:t>
            </a:r>
            <a:endParaRPr lang="en-US" sz="1350" dirty="0"/>
          </a:p>
        </p:txBody>
      </p:sp>
      <p:sp>
        <p:nvSpPr>
          <p:cNvPr id="23" name="Text 20"/>
          <p:cNvSpPr/>
          <p:nvPr/>
        </p:nvSpPr>
        <p:spPr>
          <a:xfrm>
            <a:off x="7532013" y="5648920"/>
            <a:ext cx="3016091" cy="267891"/>
          </a:xfrm>
          <a:prstGeom prst="rect">
            <a:avLst/>
          </a:prstGeom>
          <a:noFill/>
          <a:ln/>
        </p:spPr>
        <p:txBody>
          <a:bodyPr wrap="none" lIns="0" tIns="0" rIns="0" bIns="0" rtlCol="0" anchor="t"/>
          <a:lstStyle/>
          <a:p>
            <a:pPr marL="0" indent="0" algn="l">
              <a:lnSpc>
                <a:spcPts val="2100"/>
              </a:lnSpc>
              <a:buNone/>
            </a:pPr>
            <a:r>
              <a:rPr lang="en-US" sz="1650" b="1" dirty="0">
                <a:solidFill>
                  <a:srgbClr val="F0F4F1"/>
                </a:solidFill>
                <a:latin typeface="Syne Extra Bold" pitchFamily="34" charset="0"/>
                <a:ea typeface="Syne Extra Bold" pitchFamily="34" charset="-122"/>
                <a:cs typeface="Syne Extra Bold" pitchFamily="34" charset="-120"/>
              </a:rPr>
              <a:t>Key Relationships</a:t>
            </a:r>
            <a:endParaRPr lang="en-US" sz="1650" dirty="0"/>
          </a:p>
        </p:txBody>
      </p:sp>
      <p:sp>
        <p:nvSpPr>
          <p:cNvPr id="24" name="Text 21"/>
          <p:cNvSpPr/>
          <p:nvPr/>
        </p:nvSpPr>
        <p:spPr>
          <a:xfrm>
            <a:off x="7532013" y="6032539"/>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One-to-many: Exam to Questions</a:t>
            </a:r>
            <a:endParaRPr lang="en-US" sz="1350" dirty="0"/>
          </a:p>
        </p:txBody>
      </p:sp>
      <p:sp>
        <p:nvSpPr>
          <p:cNvPr id="25" name="Text 22"/>
          <p:cNvSpPr/>
          <p:nvPr/>
        </p:nvSpPr>
        <p:spPr>
          <a:xfrm>
            <a:off x="7532013" y="6422588"/>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Many-to-many: Students to Exams</a:t>
            </a:r>
            <a:endParaRPr lang="en-US" sz="1350" dirty="0"/>
          </a:p>
        </p:txBody>
      </p:sp>
      <p:sp>
        <p:nvSpPr>
          <p:cNvPr id="26" name="Text 23"/>
          <p:cNvSpPr/>
          <p:nvPr/>
        </p:nvSpPr>
        <p:spPr>
          <a:xfrm>
            <a:off x="7532013" y="6756916"/>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One-to-one: Response to Result</a:t>
            </a:r>
            <a:endParaRPr lang="en-US" sz="1350" dirty="0"/>
          </a:p>
        </p:txBody>
      </p:sp>
      <p:sp>
        <p:nvSpPr>
          <p:cNvPr id="27" name="Text 24"/>
          <p:cNvSpPr/>
          <p:nvPr/>
        </p:nvSpPr>
        <p:spPr>
          <a:xfrm>
            <a:off x="7532013" y="7091243"/>
            <a:ext cx="6505932" cy="27432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D7E5D8"/>
                </a:solidFill>
                <a:latin typeface="Syne" pitchFamily="34" charset="0"/>
                <a:ea typeface="Syne" pitchFamily="34" charset="-122"/>
                <a:cs typeface="Syne" pitchFamily="34" charset="-120"/>
              </a:rPr>
              <a:t>Foreign key constraints maintain referential integrity</a:t>
            </a:r>
            <a:endParaRPr lang="en-US" sz="1350" dirty="0"/>
          </a:p>
        </p:txBody>
      </p:sp>
      <p:sp>
        <p:nvSpPr>
          <p:cNvPr id="4" name="Rectangle 3">
            <a:extLst>
              <a:ext uri="{FF2B5EF4-FFF2-40B4-BE49-F238E27FC236}">
                <a16:creationId xmlns:a16="http://schemas.microsoft.com/office/drawing/2014/main" id="{EEB0D0DC-961B-B73B-FD39-5453D83BF911}"/>
              </a:ext>
            </a:extLst>
          </p:cNvPr>
          <p:cNvSpPr/>
          <p:nvPr/>
        </p:nvSpPr>
        <p:spPr>
          <a:xfrm>
            <a:off x="12634331" y="7597718"/>
            <a:ext cx="1873405" cy="555069"/>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A diagram of a computer program">
            <a:extLst>
              <a:ext uri="{FF2B5EF4-FFF2-40B4-BE49-F238E27FC236}">
                <a16:creationId xmlns:a16="http://schemas.microsoft.com/office/drawing/2014/main" id="{CA9CEF0D-3B9F-D648-A1CB-FDDFA0C89ABC}"/>
              </a:ext>
            </a:extLst>
          </p:cNvPr>
          <p:cNvPicPr>
            <a:picLocks noChangeAspect="1"/>
          </p:cNvPicPr>
          <p:nvPr/>
        </p:nvPicPr>
        <p:blipFill>
          <a:blip r:embed="rId3"/>
          <a:stretch>
            <a:fillRect/>
          </a:stretch>
        </p:blipFill>
        <p:spPr>
          <a:xfrm>
            <a:off x="592455" y="1489292"/>
            <a:ext cx="13392615" cy="3937517"/>
          </a:xfrm>
          <a:prstGeom prst="rect">
            <a:avLst/>
          </a:prstGeom>
        </p:spPr>
      </p:pic>
      <p:sp>
        <p:nvSpPr>
          <p:cNvPr id="30" name="Rectangle 29">
            <a:extLst>
              <a:ext uri="{FF2B5EF4-FFF2-40B4-BE49-F238E27FC236}">
                <a16:creationId xmlns:a16="http://schemas.microsoft.com/office/drawing/2014/main" id="{5F1FAD3C-DF14-47AF-8DE0-6F8CFA152701}"/>
              </a:ext>
            </a:extLst>
          </p:cNvPr>
          <p:cNvSpPr/>
          <p:nvPr/>
        </p:nvSpPr>
        <p:spPr>
          <a:xfrm>
            <a:off x="735980" y="1658803"/>
            <a:ext cx="1650381" cy="250092"/>
          </a:xfrm>
          <a:prstGeom prst="rect">
            <a:avLst/>
          </a:prstGeom>
          <a:solidFill>
            <a:srgbClr val="E1D5E7"/>
          </a:solidFill>
          <a:ln>
            <a:solidFill>
              <a:srgbClr val="E1D5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9578" y="337542"/>
            <a:ext cx="8809553" cy="383619"/>
          </a:xfrm>
          <a:prstGeom prst="rect">
            <a:avLst/>
          </a:prstGeom>
          <a:noFill/>
          <a:ln/>
        </p:spPr>
        <p:txBody>
          <a:bodyPr wrap="none" lIns="0" tIns="0" rIns="0" bIns="0" rtlCol="0" anchor="t"/>
          <a:lstStyle/>
          <a:p>
            <a:pPr marL="0" indent="0" algn="l">
              <a:lnSpc>
                <a:spcPts val="3000"/>
              </a:lnSpc>
              <a:buNone/>
            </a:pPr>
            <a:r>
              <a:rPr lang="en-US" sz="2400" b="1" dirty="0">
                <a:solidFill>
                  <a:srgbClr val="F0F4F1"/>
                </a:solidFill>
                <a:latin typeface="Syne Extra Bold" pitchFamily="34" charset="0"/>
                <a:ea typeface="Syne Extra Bold" pitchFamily="34" charset="-122"/>
                <a:cs typeface="Syne Extra Bold" pitchFamily="34" charset="-120"/>
              </a:rPr>
              <a:t>Technology Stack and Methodology</a:t>
            </a:r>
            <a:endParaRPr lang="en-US" sz="2400" dirty="0"/>
          </a:p>
        </p:txBody>
      </p:sp>
      <p:sp>
        <p:nvSpPr>
          <p:cNvPr id="3" name="Shape 1"/>
          <p:cNvSpPr/>
          <p:nvPr/>
        </p:nvSpPr>
        <p:spPr>
          <a:xfrm>
            <a:off x="429578" y="966668"/>
            <a:ext cx="4508540" cy="1200864"/>
          </a:xfrm>
          <a:prstGeom prst="roundRect">
            <a:avLst>
              <a:gd name="adj" fmla="val 4294"/>
            </a:avLst>
          </a:prstGeom>
          <a:solidFill>
            <a:srgbClr val="A9F00F"/>
          </a:solidFill>
          <a:ln w="7620">
            <a:solidFill>
              <a:srgbClr val="8FD600"/>
            </a:solidFill>
            <a:prstDash val="solid"/>
          </a:ln>
        </p:spPr>
        <p:txBody>
          <a:bodyPr/>
          <a:lstStyle/>
          <a:p>
            <a:endParaRPr lang="en-IN"/>
          </a:p>
        </p:txBody>
      </p:sp>
      <p:sp>
        <p:nvSpPr>
          <p:cNvPr id="4" name="Text 2"/>
          <p:cNvSpPr/>
          <p:nvPr/>
        </p:nvSpPr>
        <p:spPr>
          <a:xfrm>
            <a:off x="559951" y="1097042"/>
            <a:ext cx="2798445" cy="191810"/>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Syne Extra Bold" pitchFamily="34" charset="0"/>
                <a:ea typeface="Syne Extra Bold" pitchFamily="34" charset="-122"/>
                <a:cs typeface="Syne Extra Bold" pitchFamily="34" charset="-120"/>
              </a:rPr>
              <a:t>Frontend Technologies</a:t>
            </a:r>
            <a:endParaRPr lang="en-US" sz="1200" dirty="0"/>
          </a:p>
        </p:txBody>
      </p:sp>
      <p:sp>
        <p:nvSpPr>
          <p:cNvPr id="5" name="Text 3"/>
          <p:cNvSpPr/>
          <p:nvPr/>
        </p:nvSpPr>
        <p:spPr>
          <a:xfrm>
            <a:off x="559951" y="1362432"/>
            <a:ext cx="4247793" cy="196334"/>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000000"/>
                </a:solidFill>
                <a:latin typeface="Syne" pitchFamily="34" charset="0"/>
                <a:ea typeface="Syne" pitchFamily="34" charset="-122"/>
                <a:cs typeface="Syne" pitchFamily="34" charset="-120"/>
              </a:rPr>
              <a:t>Java:</a:t>
            </a:r>
            <a:r>
              <a:rPr lang="en-US" sz="950" dirty="0">
                <a:solidFill>
                  <a:srgbClr val="000000"/>
                </a:solidFill>
                <a:latin typeface="Syne" pitchFamily="34" charset="0"/>
                <a:ea typeface="Syne" pitchFamily="34" charset="-122"/>
                <a:cs typeface="Syne" pitchFamily="34" charset="-120"/>
              </a:rPr>
              <a:t> Semantic markup and responsive styling</a:t>
            </a:r>
            <a:endParaRPr lang="en-US" sz="950" dirty="0"/>
          </a:p>
        </p:txBody>
      </p:sp>
      <p:sp>
        <p:nvSpPr>
          <p:cNvPr id="6" name="Text 4"/>
          <p:cNvSpPr/>
          <p:nvPr/>
        </p:nvSpPr>
        <p:spPr>
          <a:xfrm>
            <a:off x="559951" y="1601629"/>
            <a:ext cx="4247793" cy="196334"/>
          </a:xfrm>
          <a:prstGeom prst="rect">
            <a:avLst/>
          </a:prstGeom>
          <a:noFill/>
          <a:ln/>
        </p:spPr>
        <p:txBody>
          <a:bodyPr wrap="none" lIns="0" tIns="0" rIns="0" bIns="0" rtlCol="0" anchor="t"/>
          <a:lstStyle/>
          <a:p>
            <a:pPr marL="342900" indent="-342900" algn="l">
              <a:lnSpc>
                <a:spcPts val="1500"/>
              </a:lnSpc>
              <a:buSzPct val="100000"/>
              <a:buChar char="•"/>
            </a:pPr>
            <a:endParaRPr lang="en-US" sz="950" dirty="0"/>
          </a:p>
        </p:txBody>
      </p:sp>
      <p:sp>
        <p:nvSpPr>
          <p:cNvPr id="7" name="Text 5"/>
          <p:cNvSpPr/>
          <p:nvPr/>
        </p:nvSpPr>
        <p:spPr>
          <a:xfrm>
            <a:off x="559951" y="1840825"/>
            <a:ext cx="4247793" cy="196334"/>
          </a:xfrm>
          <a:prstGeom prst="rect">
            <a:avLst/>
          </a:prstGeom>
          <a:noFill/>
          <a:ln/>
        </p:spPr>
        <p:txBody>
          <a:bodyPr wrap="none" lIns="0" tIns="0" rIns="0" bIns="0" rtlCol="0" anchor="t"/>
          <a:lstStyle/>
          <a:p>
            <a:pPr marL="342900" indent="-342900" algn="l">
              <a:lnSpc>
                <a:spcPts val="1500"/>
              </a:lnSpc>
              <a:buSzPct val="100000"/>
              <a:buChar char="•"/>
            </a:pPr>
            <a:endParaRPr lang="en-US" sz="950" dirty="0"/>
          </a:p>
        </p:txBody>
      </p:sp>
      <p:sp>
        <p:nvSpPr>
          <p:cNvPr id="8" name="Shape 6"/>
          <p:cNvSpPr/>
          <p:nvPr/>
        </p:nvSpPr>
        <p:spPr>
          <a:xfrm>
            <a:off x="5060871" y="966668"/>
            <a:ext cx="4508540" cy="1200864"/>
          </a:xfrm>
          <a:prstGeom prst="roundRect">
            <a:avLst>
              <a:gd name="adj" fmla="val 4294"/>
            </a:avLst>
          </a:prstGeom>
          <a:solidFill>
            <a:srgbClr val="81B61C"/>
          </a:solidFill>
          <a:ln w="7620">
            <a:solidFill>
              <a:srgbClr val="679C02"/>
            </a:solidFill>
            <a:prstDash val="solid"/>
          </a:ln>
        </p:spPr>
        <p:txBody>
          <a:bodyPr/>
          <a:lstStyle/>
          <a:p>
            <a:endParaRPr lang="en-IN"/>
          </a:p>
        </p:txBody>
      </p:sp>
      <p:sp>
        <p:nvSpPr>
          <p:cNvPr id="9" name="Text 7"/>
          <p:cNvSpPr/>
          <p:nvPr/>
        </p:nvSpPr>
        <p:spPr>
          <a:xfrm>
            <a:off x="5191244" y="1097042"/>
            <a:ext cx="2767132" cy="191810"/>
          </a:xfrm>
          <a:prstGeom prst="rect">
            <a:avLst/>
          </a:prstGeom>
          <a:noFill/>
          <a:ln/>
        </p:spPr>
        <p:txBody>
          <a:bodyPr wrap="none" lIns="0" tIns="0" rIns="0" bIns="0" rtlCol="0" anchor="t"/>
          <a:lstStyle/>
          <a:p>
            <a:pPr marL="0" indent="0" algn="l">
              <a:lnSpc>
                <a:spcPts val="1500"/>
              </a:lnSpc>
              <a:buNone/>
            </a:pPr>
            <a:r>
              <a:rPr lang="en-US" sz="1200" b="1" dirty="0">
                <a:solidFill>
                  <a:srgbClr val="000000"/>
                </a:solidFill>
                <a:latin typeface="Syne Extra Bold" pitchFamily="34" charset="0"/>
                <a:ea typeface="Syne Extra Bold" pitchFamily="34" charset="-122"/>
                <a:cs typeface="Syne Extra Bold" pitchFamily="34" charset="-120"/>
              </a:rPr>
              <a:t>Backend Technologies</a:t>
            </a:r>
            <a:endParaRPr lang="en-US" sz="1200" dirty="0"/>
          </a:p>
        </p:txBody>
      </p:sp>
      <p:sp>
        <p:nvSpPr>
          <p:cNvPr id="10" name="Text 8"/>
          <p:cNvSpPr/>
          <p:nvPr/>
        </p:nvSpPr>
        <p:spPr>
          <a:xfrm>
            <a:off x="5191244" y="1362432"/>
            <a:ext cx="4247793" cy="196334"/>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000000"/>
                </a:solidFill>
                <a:latin typeface="Syne" pitchFamily="34" charset="0"/>
                <a:ea typeface="Syne" pitchFamily="34" charset="-122"/>
                <a:cs typeface="Syne" pitchFamily="34" charset="-120"/>
              </a:rPr>
              <a:t>Java:</a:t>
            </a:r>
            <a:r>
              <a:rPr lang="en-US" sz="950" dirty="0">
                <a:solidFill>
                  <a:srgbClr val="000000"/>
                </a:solidFill>
                <a:latin typeface="Syne" pitchFamily="34" charset="0"/>
                <a:ea typeface="Syne" pitchFamily="34" charset="-122"/>
                <a:cs typeface="Syne" pitchFamily="34" charset="-120"/>
              </a:rPr>
              <a:t> Server-side logic and API development</a:t>
            </a:r>
            <a:endParaRPr lang="en-US" sz="950" dirty="0"/>
          </a:p>
        </p:txBody>
      </p:sp>
      <p:sp>
        <p:nvSpPr>
          <p:cNvPr id="11" name="Text 9"/>
          <p:cNvSpPr/>
          <p:nvPr/>
        </p:nvSpPr>
        <p:spPr>
          <a:xfrm>
            <a:off x="5191244" y="1601629"/>
            <a:ext cx="4247793" cy="196334"/>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000000"/>
                </a:solidFill>
                <a:latin typeface="Syne" pitchFamily="34" charset="0"/>
                <a:ea typeface="Syne" pitchFamily="34" charset="-122"/>
                <a:cs typeface="Syne" pitchFamily="34" charset="-120"/>
              </a:rPr>
              <a:t>SQL:</a:t>
            </a:r>
            <a:r>
              <a:rPr lang="en-US" sz="950" dirty="0">
                <a:solidFill>
                  <a:srgbClr val="000000"/>
                </a:solidFill>
                <a:latin typeface="Syne" pitchFamily="34" charset="0"/>
                <a:ea typeface="Syne" pitchFamily="34" charset="-122"/>
                <a:cs typeface="Syne" pitchFamily="34" charset="-120"/>
              </a:rPr>
              <a:t> Relational database management</a:t>
            </a:r>
            <a:endParaRPr lang="en-US" sz="950" dirty="0"/>
          </a:p>
        </p:txBody>
      </p:sp>
      <p:sp>
        <p:nvSpPr>
          <p:cNvPr id="12" name="Text 10"/>
          <p:cNvSpPr/>
          <p:nvPr/>
        </p:nvSpPr>
        <p:spPr>
          <a:xfrm>
            <a:off x="5191244" y="1840825"/>
            <a:ext cx="4247793" cy="196334"/>
          </a:xfrm>
          <a:prstGeom prst="rect">
            <a:avLst/>
          </a:prstGeom>
          <a:noFill/>
          <a:ln/>
        </p:spPr>
        <p:txBody>
          <a:bodyPr wrap="none" lIns="0" tIns="0" rIns="0" bIns="0" rtlCol="0" anchor="t"/>
          <a:lstStyle/>
          <a:p>
            <a:pPr algn="l">
              <a:lnSpc>
                <a:spcPts val="1500"/>
              </a:lnSpc>
              <a:buSzPct val="100000"/>
            </a:pPr>
            <a:endParaRPr lang="en-US" sz="950" dirty="0"/>
          </a:p>
        </p:txBody>
      </p:sp>
      <p:sp>
        <p:nvSpPr>
          <p:cNvPr id="13" name="Shape 11"/>
          <p:cNvSpPr/>
          <p:nvPr/>
        </p:nvSpPr>
        <p:spPr>
          <a:xfrm>
            <a:off x="9692164" y="966668"/>
            <a:ext cx="4508659" cy="1200864"/>
          </a:xfrm>
          <a:prstGeom prst="roundRect">
            <a:avLst>
              <a:gd name="adj" fmla="val 4294"/>
            </a:avLst>
          </a:prstGeom>
          <a:solidFill>
            <a:srgbClr val="547808"/>
          </a:solidFill>
          <a:ln w="7620">
            <a:solidFill>
              <a:srgbClr val="6D9121"/>
            </a:solidFill>
            <a:prstDash val="solid"/>
          </a:ln>
        </p:spPr>
        <p:txBody>
          <a:bodyPr/>
          <a:lstStyle/>
          <a:p>
            <a:endParaRPr lang="en-IN"/>
          </a:p>
        </p:txBody>
      </p:sp>
      <p:sp>
        <p:nvSpPr>
          <p:cNvPr id="14" name="Text 12"/>
          <p:cNvSpPr/>
          <p:nvPr/>
        </p:nvSpPr>
        <p:spPr>
          <a:xfrm>
            <a:off x="9822537" y="1097042"/>
            <a:ext cx="2256353" cy="191810"/>
          </a:xfrm>
          <a:prstGeom prst="rect">
            <a:avLst/>
          </a:prstGeom>
          <a:noFill/>
          <a:ln/>
        </p:spPr>
        <p:txBody>
          <a:bodyPr wrap="none" lIns="0" tIns="0" rIns="0" bIns="0" rtlCol="0" anchor="t"/>
          <a:lstStyle/>
          <a:p>
            <a:pPr marL="0" indent="0" algn="l">
              <a:lnSpc>
                <a:spcPts val="1500"/>
              </a:lnSpc>
              <a:buNone/>
            </a:pPr>
            <a:r>
              <a:rPr lang="en-US" sz="1200" b="1" dirty="0">
                <a:solidFill>
                  <a:srgbClr val="FFFFFF"/>
                </a:solidFill>
                <a:latin typeface="Syne Extra Bold" pitchFamily="34" charset="0"/>
                <a:ea typeface="Syne Extra Bold" pitchFamily="34" charset="-122"/>
                <a:cs typeface="Syne Extra Bold" pitchFamily="34" charset="-120"/>
              </a:rPr>
              <a:t>Security Measures</a:t>
            </a:r>
            <a:endParaRPr lang="en-US" sz="1200" dirty="0"/>
          </a:p>
        </p:txBody>
      </p:sp>
      <p:sp>
        <p:nvSpPr>
          <p:cNvPr id="15" name="Text 13"/>
          <p:cNvSpPr/>
          <p:nvPr/>
        </p:nvSpPr>
        <p:spPr>
          <a:xfrm>
            <a:off x="9822537" y="1362432"/>
            <a:ext cx="4247912" cy="196334"/>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FFFFFF"/>
                </a:solidFill>
                <a:latin typeface="Syne" pitchFamily="34" charset="0"/>
                <a:ea typeface="Syne" pitchFamily="34" charset="-122"/>
                <a:cs typeface="Syne" pitchFamily="34" charset="-120"/>
              </a:rPr>
              <a:t>Encryption:</a:t>
            </a:r>
            <a:r>
              <a:rPr lang="en-US" sz="950" dirty="0">
                <a:solidFill>
                  <a:srgbClr val="FFFFFF"/>
                </a:solidFill>
                <a:latin typeface="Syne" pitchFamily="34" charset="0"/>
                <a:ea typeface="Syne" pitchFamily="34" charset="-122"/>
                <a:cs typeface="Syne" pitchFamily="34" charset="-120"/>
              </a:rPr>
              <a:t> Password hashing with bcrypt/SHA-256</a:t>
            </a:r>
            <a:endParaRPr lang="en-US" sz="950" dirty="0"/>
          </a:p>
        </p:txBody>
      </p:sp>
      <p:sp>
        <p:nvSpPr>
          <p:cNvPr id="16" name="Text 14"/>
          <p:cNvSpPr/>
          <p:nvPr/>
        </p:nvSpPr>
        <p:spPr>
          <a:xfrm>
            <a:off x="9822537" y="1601629"/>
            <a:ext cx="4247912" cy="196334"/>
          </a:xfrm>
          <a:prstGeom prst="rect">
            <a:avLst/>
          </a:prstGeom>
          <a:noFill/>
          <a:ln/>
        </p:spPr>
        <p:txBody>
          <a:bodyPr wrap="none" lIns="0" tIns="0" rIns="0" bIns="0" rtlCol="0" anchor="t"/>
          <a:lstStyle/>
          <a:p>
            <a:pPr marL="342900" indent="-342900" algn="l">
              <a:lnSpc>
                <a:spcPts val="1500"/>
              </a:lnSpc>
              <a:buSzPct val="100000"/>
              <a:buChar char="•"/>
            </a:pPr>
            <a:r>
              <a:rPr lang="en-US" sz="950" b="1" dirty="0">
                <a:solidFill>
                  <a:srgbClr val="FFFFFF"/>
                </a:solidFill>
                <a:latin typeface="Syne" pitchFamily="34" charset="0"/>
                <a:ea typeface="Syne" pitchFamily="34" charset="-122"/>
                <a:cs typeface="Syne" pitchFamily="34" charset="-120"/>
              </a:rPr>
              <a:t>SQL Injection Prevention:</a:t>
            </a:r>
            <a:r>
              <a:rPr lang="en-US" sz="950" dirty="0">
                <a:solidFill>
                  <a:srgbClr val="FFFFFF"/>
                </a:solidFill>
                <a:latin typeface="Syne" pitchFamily="34" charset="0"/>
                <a:ea typeface="Syne" pitchFamily="34" charset="-122"/>
                <a:cs typeface="Syne" pitchFamily="34" charset="-120"/>
              </a:rPr>
              <a:t> Prepared statements</a:t>
            </a:r>
            <a:endParaRPr lang="en-US" sz="950" dirty="0"/>
          </a:p>
        </p:txBody>
      </p:sp>
      <p:sp>
        <p:nvSpPr>
          <p:cNvPr id="17" name="Text 15"/>
          <p:cNvSpPr/>
          <p:nvPr/>
        </p:nvSpPr>
        <p:spPr>
          <a:xfrm>
            <a:off x="9822537" y="1840825"/>
            <a:ext cx="4247912" cy="196334"/>
          </a:xfrm>
          <a:prstGeom prst="rect">
            <a:avLst/>
          </a:prstGeom>
          <a:noFill/>
          <a:ln/>
        </p:spPr>
        <p:txBody>
          <a:bodyPr wrap="none" lIns="0" tIns="0" rIns="0" bIns="0" rtlCol="0" anchor="t"/>
          <a:lstStyle/>
          <a:p>
            <a:pPr marL="342900" indent="-342900" algn="l">
              <a:lnSpc>
                <a:spcPts val="1500"/>
              </a:lnSpc>
              <a:buSzPct val="100000"/>
              <a:buChar char="•"/>
            </a:pPr>
            <a:endParaRPr lang="en-US" sz="950" dirty="0"/>
          </a:p>
        </p:txBody>
      </p:sp>
      <p:sp>
        <p:nvSpPr>
          <p:cNvPr id="18" name="Text 16"/>
          <p:cNvSpPr/>
          <p:nvPr/>
        </p:nvSpPr>
        <p:spPr>
          <a:xfrm>
            <a:off x="429578" y="2351603"/>
            <a:ext cx="6274832" cy="230148"/>
          </a:xfrm>
          <a:prstGeom prst="rect">
            <a:avLst/>
          </a:prstGeom>
          <a:noFill/>
          <a:ln/>
        </p:spPr>
        <p:txBody>
          <a:bodyPr wrap="none" lIns="0" tIns="0" rIns="0" bIns="0" rtlCol="0" anchor="t"/>
          <a:lstStyle/>
          <a:p>
            <a:pPr marL="0" indent="0" algn="l">
              <a:lnSpc>
                <a:spcPts val="1800"/>
              </a:lnSpc>
              <a:buNone/>
            </a:pPr>
            <a:r>
              <a:rPr lang="en-US" sz="1400" b="1" dirty="0">
                <a:solidFill>
                  <a:srgbClr val="F0F4F1"/>
                </a:solidFill>
                <a:latin typeface="Syne Extra Bold" pitchFamily="34" charset="0"/>
                <a:ea typeface="Syne Extra Bold" pitchFamily="34" charset="-122"/>
                <a:cs typeface="Syne Extra Bold" pitchFamily="34" charset="-120"/>
              </a:rPr>
              <a:t>Development Methodology and Algorithms</a:t>
            </a:r>
            <a:endParaRPr lang="en-US" sz="1400" dirty="0"/>
          </a:p>
        </p:txBody>
      </p:sp>
      <p:sp>
        <p:nvSpPr>
          <p:cNvPr id="19" name="Text 17"/>
          <p:cNvSpPr/>
          <p:nvPr/>
        </p:nvSpPr>
        <p:spPr>
          <a:xfrm>
            <a:off x="429578" y="2888575"/>
            <a:ext cx="3562112" cy="191810"/>
          </a:xfrm>
          <a:prstGeom prst="rect">
            <a:avLst/>
          </a:prstGeom>
          <a:noFill/>
          <a:ln/>
        </p:spPr>
        <p:txBody>
          <a:bodyPr wrap="none" lIns="0" tIns="0" rIns="0" bIns="0" rtlCol="0" anchor="t"/>
          <a:lstStyle/>
          <a:p>
            <a:pPr marL="0" indent="0" algn="l">
              <a:lnSpc>
                <a:spcPts val="1500"/>
              </a:lnSpc>
              <a:buNone/>
            </a:pPr>
            <a:r>
              <a:rPr lang="en-US" sz="1200" b="1" dirty="0">
                <a:solidFill>
                  <a:srgbClr val="F0F4F1"/>
                </a:solidFill>
                <a:latin typeface="Syne Extra Bold" pitchFamily="34" charset="0"/>
                <a:ea typeface="Syne Extra Bold" pitchFamily="34" charset="-122"/>
                <a:cs typeface="Syne Extra Bold" pitchFamily="34" charset="-120"/>
              </a:rPr>
              <a:t>Agile Development Approach</a:t>
            </a:r>
            <a:endParaRPr lang="en-US" sz="1200" dirty="0"/>
          </a:p>
        </p:txBody>
      </p:sp>
      <p:sp>
        <p:nvSpPr>
          <p:cNvPr id="20" name="Text 18"/>
          <p:cNvSpPr/>
          <p:nvPr/>
        </p:nvSpPr>
        <p:spPr>
          <a:xfrm>
            <a:off x="429578" y="3203138"/>
            <a:ext cx="7439382" cy="392668"/>
          </a:xfrm>
          <a:prstGeom prst="rect">
            <a:avLst/>
          </a:prstGeom>
          <a:noFill/>
          <a:ln/>
        </p:spPr>
        <p:txBody>
          <a:bodyPr wrap="square" lIns="0" tIns="0" rIns="0" bIns="0" rtlCol="0" anchor="t"/>
          <a:lstStyle/>
          <a:p>
            <a:pPr marL="0" indent="0" algn="l">
              <a:lnSpc>
                <a:spcPts val="1500"/>
              </a:lnSpc>
              <a:buNone/>
            </a:pPr>
            <a:r>
              <a:rPr lang="en-US" sz="950" dirty="0">
                <a:solidFill>
                  <a:srgbClr val="D7E5D8"/>
                </a:solidFill>
                <a:latin typeface="Syne" pitchFamily="34" charset="0"/>
                <a:ea typeface="Syne" pitchFamily="34" charset="-122"/>
                <a:cs typeface="Syne" pitchFamily="34" charset="-120"/>
              </a:rPr>
              <a:t>The project follows iterative development cycles with continuous integration and testing. Each sprint focuses on specific modules, enabling incremental feature deployment and stakeholder feedback incorporation.</a:t>
            </a:r>
            <a:endParaRPr lang="en-US" sz="950" dirty="0"/>
          </a:p>
        </p:txBody>
      </p:sp>
      <p:sp>
        <p:nvSpPr>
          <p:cNvPr id="21" name="Text 19"/>
          <p:cNvSpPr/>
          <p:nvPr/>
        </p:nvSpPr>
        <p:spPr>
          <a:xfrm>
            <a:off x="429578" y="3718560"/>
            <a:ext cx="3528655" cy="191810"/>
          </a:xfrm>
          <a:prstGeom prst="rect">
            <a:avLst/>
          </a:prstGeom>
          <a:noFill/>
          <a:ln/>
        </p:spPr>
        <p:txBody>
          <a:bodyPr wrap="none" lIns="0" tIns="0" rIns="0" bIns="0" rtlCol="0" anchor="t"/>
          <a:lstStyle/>
          <a:p>
            <a:pPr marL="0" indent="0" algn="l">
              <a:lnSpc>
                <a:spcPts val="1500"/>
              </a:lnSpc>
              <a:buNone/>
            </a:pPr>
            <a:r>
              <a:rPr lang="en-US" sz="1200" b="1" dirty="0">
                <a:solidFill>
                  <a:srgbClr val="F0F4F1"/>
                </a:solidFill>
                <a:latin typeface="Syne Extra Bold" pitchFamily="34" charset="0"/>
                <a:ea typeface="Syne Extra Bold" pitchFamily="34" charset="-122"/>
                <a:cs typeface="Syne Extra Bold" pitchFamily="34" charset="-120"/>
              </a:rPr>
              <a:t>Key Algorithms Implemented</a:t>
            </a:r>
            <a:endParaRPr lang="en-US" sz="1200" dirty="0"/>
          </a:p>
        </p:txBody>
      </p:sp>
      <p:sp>
        <p:nvSpPr>
          <p:cNvPr id="22" name="Text 20"/>
          <p:cNvSpPr/>
          <p:nvPr/>
        </p:nvSpPr>
        <p:spPr>
          <a:xfrm>
            <a:off x="429578" y="4033123"/>
            <a:ext cx="7439382" cy="196334"/>
          </a:xfrm>
          <a:prstGeom prst="rect">
            <a:avLst/>
          </a:prstGeom>
          <a:noFill/>
          <a:ln/>
        </p:spPr>
        <p:txBody>
          <a:bodyPr wrap="none" lIns="0" tIns="0" rIns="0" bIns="0" rtlCol="0" anchor="t"/>
          <a:lstStyle/>
          <a:p>
            <a:pPr marL="342900" indent="-342900" algn="l">
              <a:lnSpc>
                <a:spcPts val="1500"/>
              </a:lnSpc>
              <a:buSzPct val="100000"/>
              <a:buFont typeface="+mj-lt"/>
              <a:buAutoNum type="arabicPeriod"/>
            </a:pPr>
            <a:r>
              <a:rPr lang="en-US" sz="950" b="1" dirty="0">
                <a:solidFill>
                  <a:srgbClr val="D7E5D8"/>
                </a:solidFill>
                <a:latin typeface="Syne" pitchFamily="34" charset="0"/>
                <a:ea typeface="Syne" pitchFamily="34" charset="-122"/>
                <a:cs typeface="Syne" pitchFamily="34" charset="-120"/>
              </a:rPr>
              <a:t>Fisher-Yates Shuffle:</a:t>
            </a:r>
            <a:r>
              <a:rPr lang="en-US" sz="950" dirty="0">
                <a:solidFill>
                  <a:srgbClr val="D7E5D8"/>
                </a:solidFill>
                <a:latin typeface="Syne" pitchFamily="34" charset="0"/>
                <a:ea typeface="Syne" pitchFamily="34" charset="-122"/>
                <a:cs typeface="Syne" pitchFamily="34" charset="-120"/>
              </a:rPr>
              <a:t> Randomises question order to prevent cheating</a:t>
            </a:r>
            <a:endParaRPr lang="en-US" sz="950" dirty="0"/>
          </a:p>
        </p:txBody>
      </p:sp>
      <p:sp>
        <p:nvSpPr>
          <p:cNvPr id="23" name="Text 21"/>
          <p:cNvSpPr/>
          <p:nvPr/>
        </p:nvSpPr>
        <p:spPr>
          <a:xfrm>
            <a:off x="429578" y="4272320"/>
            <a:ext cx="7439382" cy="196334"/>
          </a:xfrm>
          <a:prstGeom prst="rect">
            <a:avLst/>
          </a:prstGeom>
          <a:noFill/>
          <a:ln/>
        </p:spPr>
        <p:txBody>
          <a:bodyPr wrap="none" lIns="0" tIns="0" rIns="0" bIns="0" rtlCol="0" anchor="t"/>
          <a:lstStyle/>
          <a:p>
            <a:pPr marL="342900" indent="-342900" algn="l">
              <a:lnSpc>
                <a:spcPts val="1500"/>
              </a:lnSpc>
              <a:buSzPct val="100000"/>
              <a:buFont typeface="+mj-lt"/>
              <a:buAutoNum type="arabicPeriod" startAt="2"/>
            </a:pPr>
            <a:r>
              <a:rPr lang="en-US" sz="950" b="1" dirty="0">
                <a:solidFill>
                  <a:srgbClr val="D7E5D8"/>
                </a:solidFill>
                <a:latin typeface="Syne" pitchFamily="34" charset="0"/>
                <a:ea typeface="Syne" pitchFamily="34" charset="-122"/>
                <a:cs typeface="Syne" pitchFamily="34" charset="-120"/>
              </a:rPr>
              <a:t>Time Complexity Optimisation:</a:t>
            </a:r>
            <a:r>
              <a:rPr lang="en-US" sz="950" dirty="0">
                <a:solidFill>
                  <a:srgbClr val="D7E5D8"/>
                </a:solidFill>
                <a:latin typeface="Syne" pitchFamily="34" charset="0"/>
                <a:ea typeface="Syne" pitchFamily="34" charset="-122"/>
                <a:cs typeface="Syne" pitchFamily="34" charset="-120"/>
              </a:rPr>
              <a:t> Efficient query execution for large datasets</a:t>
            </a:r>
            <a:endParaRPr lang="en-US" sz="950" dirty="0"/>
          </a:p>
        </p:txBody>
      </p:sp>
      <p:sp>
        <p:nvSpPr>
          <p:cNvPr id="24" name="Text 22"/>
          <p:cNvSpPr/>
          <p:nvPr/>
        </p:nvSpPr>
        <p:spPr>
          <a:xfrm>
            <a:off x="429578" y="4511516"/>
            <a:ext cx="7439382" cy="196334"/>
          </a:xfrm>
          <a:prstGeom prst="rect">
            <a:avLst/>
          </a:prstGeom>
          <a:noFill/>
          <a:ln/>
        </p:spPr>
        <p:txBody>
          <a:bodyPr wrap="none" lIns="0" tIns="0" rIns="0" bIns="0" rtlCol="0" anchor="t"/>
          <a:lstStyle/>
          <a:p>
            <a:pPr marL="342900" indent="-342900" algn="l">
              <a:lnSpc>
                <a:spcPts val="1500"/>
              </a:lnSpc>
              <a:buSzPct val="100000"/>
              <a:buFont typeface="+mj-lt"/>
              <a:buAutoNum type="arabicPeriod" startAt="3"/>
            </a:pPr>
            <a:r>
              <a:rPr lang="en-US" sz="950" b="1" dirty="0">
                <a:solidFill>
                  <a:srgbClr val="D7E5D8"/>
                </a:solidFill>
                <a:latin typeface="Syne" pitchFamily="34" charset="0"/>
                <a:ea typeface="Syne" pitchFamily="34" charset="-122"/>
                <a:cs typeface="Syne" pitchFamily="34" charset="-120"/>
              </a:rPr>
              <a:t>Auto-save Algorithm:</a:t>
            </a:r>
            <a:r>
              <a:rPr lang="en-US" sz="950" dirty="0">
                <a:solidFill>
                  <a:srgbClr val="D7E5D8"/>
                </a:solidFill>
                <a:latin typeface="Syne" pitchFamily="34" charset="0"/>
                <a:ea typeface="Syne" pitchFamily="34" charset="-122"/>
                <a:cs typeface="Syne" pitchFamily="34" charset="-120"/>
              </a:rPr>
              <a:t> Periodic backup of student responses every 30 seconds</a:t>
            </a:r>
            <a:endParaRPr lang="en-US" sz="950" dirty="0"/>
          </a:p>
        </p:txBody>
      </p:sp>
      <p:sp>
        <p:nvSpPr>
          <p:cNvPr id="25" name="Text 23"/>
          <p:cNvSpPr/>
          <p:nvPr/>
        </p:nvSpPr>
        <p:spPr>
          <a:xfrm>
            <a:off x="429578" y="4750713"/>
            <a:ext cx="7439382" cy="196334"/>
          </a:xfrm>
          <a:prstGeom prst="rect">
            <a:avLst/>
          </a:prstGeom>
          <a:noFill/>
          <a:ln/>
        </p:spPr>
        <p:txBody>
          <a:bodyPr wrap="none" lIns="0" tIns="0" rIns="0" bIns="0" rtlCol="0" anchor="t"/>
          <a:lstStyle/>
          <a:p>
            <a:pPr marL="342900" indent="-342900" algn="l">
              <a:lnSpc>
                <a:spcPts val="1500"/>
              </a:lnSpc>
              <a:buSzPct val="100000"/>
              <a:buFont typeface="+mj-lt"/>
              <a:buAutoNum type="arabicPeriod" startAt="4"/>
            </a:pPr>
            <a:r>
              <a:rPr lang="en-US" sz="950" b="1" dirty="0">
                <a:solidFill>
                  <a:srgbClr val="D7E5D8"/>
                </a:solidFill>
                <a:latin typeface="Syne" pitchFamily="34" charset="0"/>
                <a:ea typeface="Syne" pitchFamily="34" charset="-122"/>
                <a:cs typeface="Syne" pitchFamily="34" charset="-120"/>
              </a:rPr>
              <a:t>Result Calculation:</a:t>
            </a:r>
            <a:r>
              <a:rPr lang="en-US" sz="950" dirty="0">
                <a:solidFill>
                  <a:srgbClr val="D7E5D8"/>
                </a:solidFill>
                <a:latin typeface="Syne" pitchFamily="34" charset="0"/>
                <a:ea typeface="Syne" pitchFamily="34" charset="-122"/>
                <a:cs typeface="Syne" pitchFamily="34" charset="-120"/>
              </a:rPr>
              <a:t> Weighted scoring with configurable marking schemes</a:t>
            </a:r>
            <a:endParaRPr lang="en-US" sz="950" dirty="0"/>
          </a:p>
        </p:txBody>
      </p:sp>
      <p:pic>
        <p:nvPicPr>
          <p:cNvPr id="26" name="Image 0" descr="preencoded.png"/>
          <p:cNvPicPr>
            <a:picLocks noChangeAspect="1"/>
          </p:cNvPicPr>
          <p:nvPr/>
        </p:nvPicPr>
        <p:blipFill>
          <a:blip r:embed="rId3"/>
          <a:stretch>
            <a:fillRect/>
          </a:stretch>
        </p:blipFill>
        <p:spPr>
          <a:xfrm>
            <a:off x="8588947" y="2681761"/>
            <a:ext cx="6032421" cy="55330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EB92F2-89D8-C93A-D653-698ACD519801}"/>
              </a:ext>
            </a:extLst>
          </p:cNvPr>
          <p:cNvSpPr/>
          <p:nvPr/>
        </p:nvSpPr>
        <p:spPr>
          <a:xfrm>
            <a:off x="12634331" y="7597718"/>
            <a:ext cx="1873405" cy="555069"/>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43CB81B-B812-6C1A-4FBA-80B017559938}"/>
              </a:ext>
            </a:extLst>
          </p:cNvPr>
          <p:cNvPicPr>
            <a:picLocks noChangeAspect="1"/>
          </p:cNvPicPr>
          <p:nvPr/>
        </p:nvPicPr>
        <p:blipFill>
          <a:blip r:embed="rId2"/>
          <a:stretch>
            <a:fillRect/>
          </a:stretch>
        </p:blipFill>
        <p:spPr>
          <a:xfrm>
            <a:off x="0" y="1737360"/>
            <a:ext cx="7013838" cy="6415427"/>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AECCFD6-82C5-343B-1643-CCFE78612A3E}"/>
              </a:ext>
            </a:extLst>
          </p:cNvPr>
          <p:cNvPicPr>
            <a:picLocks noChangeAspect="1"/>
          </p:cNvPicPr>
          <p:nvPr/>
        </p:nvPicPr>
        <p:blipFill>
          <a:blip r:embed="rId3"/>
          <a:stretch>
            <a:fillRect/>
          </a:stretch>
        </p:blipFill>
        <p:spPr>
          <a:xfrm>
            <a:off x="7032515" y="1737360"/>
            <a:ext cx="7475221" cy="6415427"/>
          </a:xfrm>
          <a:prstGeom prst="rect">
            <a:avLst/>
          </a:prstGeom>
        </p:spPr>
      </p:pic>
      <p:sp>
        <p:nvSpPr>
          <p:cNvPr id="7" name="TextBox 6">
            <a:extLst>
              <a:ext uri="{FF2B5EF4-FFF2-40B4-BE49-F238E27FC236}">
                <a16:creationId xmlns:a16="http://schemas.microsoft.com/office/drawing/2014/main" id="{552F72A8-6897-1FB8-410E-5EB274DC9566}"/>
              </a:ext>
            </a:extLst>
          </p:cNvPr>
          <p:cNvSpPr txBox="1"/>
          <p:nvPr/>
        </p:nvSpPr>
        <p:spPr>
          <a:xfrm>
            <a:off x="211873" y="278780"/>
            <a:ext cx="14295863" cy="646331"/>
          </a:xfrm>
          <a:prstGeom prst="rect">
            <a:avLst/>
          </a:prstGeom>
          <a:noFill/>
        </p:spPr>
        <p:txBody>
          <a:bodyPr wrap="square" rtlCol="0">
            <a:spAutoFit/>
          </a:bodyPr>
          <a:lstStyle/>
          <a:p>
            <a:r>
              <a:rPr lang="en-IN" sz="3600"/>
              <a:t>⁠</a:t>
            </a:r>
            <a:r>
              <a:rPr lang="en-IN" sz="3600">
                <a:solidFill>
                  <a:schemeClr val="bg2"/>
                </a:solidFill>
              </a:rPr>
              <a:t>Results With Output </a:t>
            </a:r>
            <a:r>
              <a:rPr lang="en-IN" sz="3600" dirty="0">
                <a:solidFill>
                  <a:schemeClr val="bg2"/>
                </a:solidFill>
              </a:rPr>
              <a:t>S</a:t>
            </a:r>
            <a:r>
              <a:rPr lang="en-IN" sz="3600">
                <a:solidFill>
                  <a:schemeClr val="bg2"/>
                </a:solidFill>
              </a:rPr>
              <a:t>creenshots </a:t>
            </a:r>
            <a:endParaRPr lang="en-IN" sz="3600" dirty="0">
              <a:solidFill>
                <a:schemeClr val="bg2"/>
              </a:solidFill>
            </a:endParaRPr>
          </a:p>
        </p:txBody>
      </p:sp>
    </p:spTree>
    <p:extLst>
      <p:ext uri="{BB962C8B-B14F-4D97-AF65-F5344CB8AC3E}">
        <p14:creationId xmlns:p14="http://schemas.microsoft.com/office/powerpoint/2010/main" val="260037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6261" y="444937"/>
            <a:ext cx="4045148" cy="505658"/>
          </a:xfrm>
          <a:prstGeom prst="rect">
            <a:avLst/>
          </a:prstGeom>
          <a:noFill/>
          <a:ln/>
        </p:spPr>
        <p:txBody>
          <a:bodyPr wrap="none" lIns="0" tIns="0" rIns="0" bIns="0" rtlCol="0" anchor="t"/>
          <a:lstStyle/>
          <a:p>
            <a:pPr marL="0" indent="0" algn="l">
              <a:lnSpc>
                <a:spcPts val="3950"/>
              </a:lnSpc>
              <a:buNone/>
            </a:pPr>
            <a:r>
              <a:rPr lang="en-US" sz="3150" b="1" dirty="0">
                <a:solidFill>
                  <a:srgbClr val="F0F4F1"/>
                </a:solidFill>
                <a:latin typeface="Syne Extra Bold" pitchFamily="34" charset="0"/>
                <a:ea typeface="Syne Extra Bold" pitchFamily="34" charset="-122"/>
                <a:cs typeface="Syne Extra Bold" pitchFamily="34" charset="-120"/>
              </a:rPr>
              <a:t>Conclusion</a:t>
            </a:r>
            <a:endParaRPr lang="en-US" sz="3150" dirty="0"/>
          </a:p>
        </p:txBody>
      </p:sp>
      <p:sp>
        <p:nvSpPr>
          <p:cNvPr id="3" name="Text 1"/>
          <p:cNvSpPr/>
          <p:nvPr/>
        </p:nvSpPr>
        <p:spPr>
          <a:xfrm>
            <a:off x="566261" y="1355050"/>
            <a:ext cx="3518892" cy="303371"/>
          </a:xfrm>
          <a:prstGeom prst="rect">
            <a:avLst/>
          </a:prstGeom>
          <a:noFill/>
          <a:ln/>
        </p:spPr>
        <p:txBody>
          <a:bodyPr wrap="none" lIns="0" tIns="0" rIns="0" bIns="0" rtlCol="0" anchor="t"/>
          <a:lstStyle/>
          <a:p>
            <a:pPr marL="0" indent="0" algn="l">
              <a:lnSpc>
                <a:spcPts val="2350"/>
              </a:lnSpc>
              <a:buNone/>
            </a:pPr>
            <a:r>
              <a:rPr lang="en-US" sz="1900" b="1" dirty="0">
                <a:solidFill>
                  <a:srgbClr val="F0F4F1"/>
                </a:solidFill>
                <a:latin typeface="Syne Extra Bold" pitchFamily="34" charset="0"/>
                <a:ea typeface="Syne Extra Bold" pitchFamily="34" charset="-122"/>
                <a:cs typeface="Syne Extra Bold" pitchFamily="34" charset="-120"/>
              </a:rPr>
              <a:t>Project Outcomes</a:t>
            </a:r>
            <a:endParaRPr lang="en-US" sz="1900" dirty="0"/>
          </a:p>
        </p:txBody>
      </p:sp>
      <p:sp>
        <p:nvSpPr>
          <p:cNvPr id="4" name="Text 2"/>
          <p:cNvSpPr/>
          <p:nvPr/>
        </p:nvSpPr>
        <p:spPr>
          <a:xfrm>
            <a:off x="566261" y="1820228"/>
            <a:ext cx="6551652" cy="776526"/>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This database management system for online examinations successfully demonstrates the transformative potential of digital solutions in educational assessment. The project achieved all primary objectives whilst establishing a scalable foundation for future enhancements.</a:t>
            </a:r>
            <a:endParaRPr lang="en-US" sz="1250" dirty="0"/>
          </a:p>
        </p:txBody>
      </p:sp>
      <p:sp>
        <p:nvSpPr>
          <p:cNvPr id="5" name="Text 3"/>
          <p:cNvSpPr/>
          <p:nvPr/>
        </p:nvSpPr>
        <p:spPr>
          <a:xfrm>
            <a:off x="566261" y="2758559"/>
            <a:ext cx="2907983" cy="252770"/>
          </a:xfrm>
          <a:prstGeom prst="rect">
            <a:avLst/>
          </a:prstGeom>
          <a:noFill/>
          <a:ln/>
        </p:spPr>
        <p:txBody>
          <a:bodyPr wrap="none" lIns="0" tIns="0" rIns="0" bIns="0" rtlCol="0" anchor="t"/>
          <a:lstStyle/>
          <a:p>
            <a:pPr marL="0" indent="0" algn="l">
              <a:lnSpc>
                <a:spcPts val="1950"/>
              </a:lnSpc>
              <a:buNone/>
            </a:pPr>
            <a:r>
              <a:rPr lang="en-US" sz="1550" b="1" dirty="0">
                <a:solidFill>
                  <a:srgbClr val="F0F4F1"/>
                </a:solidFill>
                <a:latin typeface="Syne Extra Bold" pitchFamily="34" charset="0"/>
                <a:ea typeface="Syne Extra Bold" pitchFamily="34" charset="-122"/>
                <a:cs typeface="Syne Extra Bold" pitchFamily="34" charset="-120"/>
              </a:rPr>
              <a:t>Benefits Achieved</a:t>
            </a:r>
            <a:endParaRPr lang="en-US" sz="1550" dirty="0"/>
          </a:p>
        </p:txBody>
      </p:sp>
      <p:sp>
        <p:nvSpPr>
          <p:cNvPr id="6" name="Text 4"/>
          <p:cNvSpPr/>
          <p:nvPr/>
        </p:nvSpPr>
        <p:spPr>
          <a:xfrm>
            <a:off x="566261" y="3173135"/>
            <a:ext cx="6551652" cy="25884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E5D8"/>
                </a:solidFill>
                <a:latin typeface="Syne" pitchFamily="34" charset="0"/>
                <a:ea typeface="Syne" pitchFamily="34" charset="-122"/>
                <a:cs typeface="Syne" pitchFamily="34" charset="-120"/>
              </a:rPr>
              <a:t>Efficiency:</a:t>
            </a:r>
            <a:r>
              <a:rPr lang="en-US" sz="1250" dirty="0">
                <a:solidFill>
                  <a:srgbClr val="D7E5D8"/>
                </a:solidFill>
                <a:latin typeface="Syne" pitchFamily="34" charset="0"/>
                <a:ea typeface="Syne" pitchFamily="34" charset="-122"/>
                <a:cs typeface="Syne" pitchFamily="34" charset="-120"/>
              </a:rPr>
              <a:t> Dramatically reduced time and resource requirements</a:t>
            </a:r>
            <a:endParaRPr lang="en-US" sz="1250" dirty="0"/>
          </a:p>
        </p:txBody>
      </p:sp>
      <p:sp>
        <p:nvSpPr>
          <p:cNvPr id="7" name="Text 5"/>
          <p:cNvSpPr/>
          <p:nvPr/>
        </p:nvSpPr>
        <p:spPr>
          <a:xfrm>
            <a:off x="566261" y="3488531"/>
            <a:ext cx="6551652" cy="25884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E5D8"/>
                </a:solidFill>
                <a:latin typeface="Syne" pitchFamily="34" charset="0"/>
                <a:ea typeface="Syne" pitchFamily="34" charset="-122"/>
                <a:cs typeface="Syne" pitchFamily="34" charset="-120"/>
              </a:rPr>
              <a:t>Security:</a:t>
            </a:r>
            <a:r>
              <a:rPr lang="en-US" sz="1250" dirty="0">
                <a:solidFill>
                  <a:srgbClr val="D7E5D8"/>
                </a:solidFill>
                <a:latin typeface="Syne" pitchFamily="34" charset="0"/>
                <a:ea typeface="Syne" pitchFamily="34" charset="-122"/>
                <a:cs typeface="Syne" pitchFamily="34" charset="-120"/>
              </a:rPr>
              <a:t> Enhanced examination integrity through multiple safeguards</a:t>
            </a:r>
            <a:endParaRPr lang="en-US" sz="1250" dirty="0"/>
          </a:p>
        </p:txBody>
      </p:sp>
      <p:sp>
        <p:nvSpPr>
          <p:cNvPr id="8" name="Text 6"/>
          <p:cNvSpPr/>
          <p:nvPr/>
        </p:nvSpPr>
        <p:spPr>
          <a:xfrm>
            <a:off x="566261" y="3803928"/>
            <a:ext cx="6551652" cy="25884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E5D8"/>
                </a:solidFill>
                <a:latin typeface="Syne" pitchFamily="34" charset="0"/>
                <a:ea typeface="Syne" pitchFamily="34" charset="-122"/>
                <a:cs typeface="Syne" pitchFamily="34" charset="-120"/>
              </a:rPr>
              <a:t>Accessibility:</a:t>
            </a:r>
            <a:r>
              <a:rPr lang="en-US" sz="1250" dirty="0">
                <a:solidFill>
                  <a:srgbClr val="D7E5D8"/>
                </a:solidFill>
                <a:latin typeface="Syne" pitchFamily="34" charset="0"/>
                <a:ea typeface="Syne" pitchFamily="34" charset="-122"/>
                <a:cs typeface="Syne" pitchFamily="34" charset="-120"/>
              </a:rPr>
              <a:t> Enabled remote examination access for diverse learners</a:t>
            </a:r>
            <a:endParaRPr lang="en-US" sz="1250" dirty="0"/>
          </a:p>
        </p:txBody>
      </p:sp>
      <p:sp>
        <p:nvSpPr>
          <p:cNvPr id="9" name="Text 7"/>
          <p:cNvSpPr/>
          <p:nvPr/>
        </p:nvSpPr>
        <p:spPr>
          <a:xfrm>
            <a:off x="566261" y="4119324"/>
            <a:ext cx="6551652" cy="25884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E5D8"/>
                </a:solidFill>
                <a:latin typeface="Syne" pitchFamily="34" charset="0"/>
                <a:ea typeface="Syne" pitchFamily="34" charset="-122"/>
                <a:cs typeface="Syne" pitchFamily="34" charset="-120"/>
              </a:rPr>
              <a:t>Analytics:</a:t>
            </a:r>
            <a:r>
              <a:rPr lang="en-US" sz="1250" dirty="0">
                <a:solidFill>
                  <a:srgbClr val="D7E5D8"/>
                </a:solidFill>
                <a:latin typeface="Syne" pitchFamily="34" charset="0"/>
                <a:ea typeface="Syne" pitchFamily="34" charset="-122"/>
                <a:cs typeface="Syne" pitchFamily="34" charset="-120"/>
              </a:rPr>
              <a:t> Provided actionable insights through comprehensive data analysis</a:t>
            </a:r>
            <a:endParaRPr lang="en-US" sz="1250" dirty="0"/>
          </a:p>
        </p:txBody>
      </p:sp>
      <p:sp>
        <p:nvSpPr>
          <p:cNvPr id="10" name="Text 8"/>
          <p:cNvSpPr/>
          <p:nvPr/>
        </p:nvSpPr>
        <p:spPr>
          <a:xfrm>
            <a:off x="566261" y="4434721"/>
            <a:ext cx="6551652" cy="258842"/>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D7E5D8"/>
                </a:solidFill>
                <a:latin typeface="Syne" pitchFamily="34" charset="0"/>
                <a:ea typeface="Syne" pitchFamily="34" charset="-122"/>
                <a:cs typeface="Syne" pitchFamily="34" charset="-120"/>
              </a:rPr>
              <a:t>Scalability:</a:t>
            </a:r>
            <a:r>
              <a:rPr lang="en-US" sz="1250" dirty="0">
                <a:solidFill>
                  <a:srgbClr val="D7E5D8"/>
                </a:solidFill>
                <a:latin typeface="Syne" pitchFamily="34" charset="0"/>
                <a:ea typeface="Syne" pitchFamily="34" charset="-122"/>
                <a:cs typeface="Syne" pitchFamily="34" charset="-120"/>
              </a:rPr>
              <a:t> Built architecture supporting institutional growth</a:t>
            </a:r>
            <a:endParaRPr lang="en-US" sz="1250" dirty="0"/>
          </a:p>
        </p:txBody>
      </p:sp>
      <p:sp>
        <p:nvSpPr>
          <p:cNvPr id="11" name="Text 9"/>
          <p:cNvSpPr/>
          <p:nvPr/>
        </p:nvSpPr>
        <p:spPr>
          <a:xfrm>
            <a:off x="7520107" y="1355050"/>
            <a:ext cx="2596872" cy="303371"/>
          </a:xfrm>
          <a:prstGeom prst="rect">
            <a:avLst/>
          </a:prstGeom>
          <a:noFill/>
          <a:ln/>
        </p:spPr>
        <p:txBody>
          <a:bodyPr wrap="none" lIns="0" tIns="0" rIns="0" bIns="0" rtlCol="0" anchor="t"/>
          <a:lstStyle/>
          <a:p>
            <a:pPr marL="0" indent="0" algn="l">
              <a:lnSpc>
                <a:spcPts val="2350"/>
              </a:lnSpc>
              <a:buNone/>
            </a:pPr>
            <a:r>
              <a:rPr lang="en-US" sz="1900" b="1" dirty="0">
                <a:solidFill>
                  <a:srgbClr val="F0F4F1"/>
                </a:solidFill>
                <a:latin typeface="Syne Extra Bold" pitchFamily="34" charset="0"/>
                <a:ea typeface="Syne Extra Bold" pitchFamily="34" charset="-122"/>
                <a:cs typeface="Syne Extra Bold" pitchFamily="34" charset="-120"/>
              </a:rPr>
              <a:t>Future Scope</a:t>
            </a:r>
            <a:endParaRPr lang="en-US" sz="1900" dirty="0"/>
          </a:p>
        </p:txBody>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09" y="1845290"/>
            <a:ext cx="242649" cy="242649"/>
          </a:xfrm>
          <a:prstGeom prst="rect">
            <a:avLst/>
          </a:prstGeom>
        </p:spPr>
      </p:pic>
      <p:sp>
        <p:nvSpPr>
          <p:cNvPr id="13" name="Text 10"/>
          <p:cNvSpPr/>
          <p:nvPr/>
        </p:nvSpPr>
        <p:spPr>
          <a:xfrm>
            <a:off x="8045887" y="1840349"/>
            <a:ext cx="2129076" cy="252770"/>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AI Integration</a:t>
            </a:r>
            <a:endParaRPr lang="en-US" sz="1550" dirty="0"/>
          </a:p>
        </p:txBody>
      </p:sp>
      <p:sp>
        <p:nvSpPr>
          <p:cNvPr id="14" name="Text 11"/>
          <p:cNvSpPr/>
          <p:nvPr/>
        </p:nvSpPr>
        <p:spPr>
          <a:xfrm>
            <a:off x="8045887" y="2254925"/>
            <a:ext cx="6025872" cy="517684"/>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Machine learning for advanced proctoring, adaptive testing algorithms, and plagiarism detection in descriptive answers</a:t>
            </a:r>
            <a:endParaRPr lang="en-US" sz="1250" dirty="0"/>
          </a:p>
        </p:txBody>
      </p:sp>
      <p:pic>
        <p:nvPicPr>
          <p:cNvPr id="15"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09" y="3101161"/>
            <a:ext cx="242649" cy="242649"/>
          </a:xfrm>
          <a:prstGeom prst="rect">
            <a:avLst/>
          </a:prstGeom>
        </p:spPr>
      </p:pic>
      <p:sp>
        <p:nvSpPr>
          <p:cNvPr id="16" name="Text 12"/>
          <p:cNvSpPr/>
          <p:nvPr/>
        </p:nvSpPr>
        <p:spPr>
          <a:xfrm>
            <a:off x="8045887" y="3096220"/>
            <a:ext cx="3161348" cy="252770"/>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Mobile Applications</a:t>
            </a:r>
            <a:endParaRPr lang="en-US" sz="1550" dirty="0"/>
          </a:p>
        </p:txBody>
      </p:sp>
      <p:sp>
        <p:nvSpPr>
          <p:cNvPr id="17" name="Text 13"/>
          <p:cNvSpPr/>
          <p:nvPr/>
        </p:nvSpPr>
        <p:spPr>
          <a:xfrm>
            <a:off x="8045887" y="3510796"/>
            <a:ext cx="6025872" cy="517684"/>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Native iOS and Android applications for enhanced mobile examination experience with offline capabilities</a:t>
            </a:r>
            <a:endParaRPr lang="en-US" sz="1250" dirty="0"/>
          </a:p>
        </p:txBody>
      </p:sp>
      <p:pic>
        <p:nvPicPr>
          <p:cNvPr id="18" name="Image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09" y="4357033"/>
            <a:ext cx="242649" cy="242649"/>
          </a:xfrm>
          <a:prstGeom prst="rect">
            <a:avLst/>
          </a:prstGeom>
        </p:spPr>
      </p:pic>
      <p:sp>
        <p:nvSpPr>
          <p:cNvPr id="19" name="Text 14"/>
          <p:cNvSpPr/>
          <p:nvPr/>
        </p:nvSpPr>
        <p:spPr>
          <a:xfrm>
            <a:off x="8045887" y="4352092"/>
            <a:ext cx="3216950" cy="252770"/>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Advanced Analytics</a:t>
            </a:r>
            <a:endParaRPr lang="en-US" sz="1550" dirty="0"/>
          </a:p>
        </p:txBody>
      </p:sp>
      <p:sp>
        <p:nvSpPr>
          <p:cNvPr id="20" name="Text 15"/>
          <p:cNvSpPr/>
          <p:nvPr/>
        </p:nvSpPr>
        <p:spPr>
          <a:xfrm>
            <a:off x="8045887" y="4766667"/>
            <a:ext cx="6025872" cy="517684"/>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Predictive analytics for student performance, learning pattern identification, and personalised recommendation systems</a:t>
            </a:r>
            <a:endParaRPr lang="en-US" sz="1250" dirty="0"/>
          </a:p>
        </p:txBody>
      </p:sp>
      <p:pic>
        <p:nvPicPr>
          <p:cNvPr id="2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709" y="5612904"/>
            <a:ext cx="242649" cy="242649"/>
          </a:xfrm>
          <a:prstGeom prst="rect">
            <a:avLst/>
          </a:prstGeom>
        </p:spPr>
      </p:pic>
      <p:sp>
        <p:nvSpPr>
          <p:cNvPr id="22" name="Text 16"/>
          <p:cNvSpPr/>
          <p:nvPr/>
        </p:nvSpPr>
        <p:spPr>
          <a:xfrm>
            <a:off x="8045887" y="5607963"/>
            <a:ext cx="3732133" cy="252770"/>
          </a:xfrm>
          <a:prstGeom prst="rect">
            <a:avLst/>
          </a:prstGeom>
          <a:noFill/>
          <a:ln/>
        </p:spPr>
        <p:txBody>
          <a:bodyPr wrap="none" lIns="0" tIns="0" rIns="0" bIns="0" rtlCol="0" anchor="t"/>
          <a:lstStyle/>
          <a:p>
            <a:pPr marL="0" indent="0" algn="l">
              <a:lnSpc>
                <a:spcPts val="1950"/>
              </a:lnSpc>
              <a:buNone/>
            </a:pPr>
            <a:r>
              <a:rPr lang="en-US" sz="1550" b="1" dirty="0">
                <a:solidFill>
                  <a:srgbClr val="D7E5D8"/>
                </a:solidFill>
                <a:latin typeface="Syne Extra Bold" pitchFamily="34" charset="0"/>
                <a:ea typeface="Syne Extra Bold" pitchFamily="34" charset="-122"/>
                <a:cs typeface="Syne Extra Bold" pitchFamily="34" charset="-120"/>
              </a:rPr>
              <a:t>Integration Capabilities</a:t>
            </a:r>
            <a:endParaRPr lang="en-US" sz="1550" dirty="0"/>
          </a:p>
        </p:txBody>
      </p:sp>
      <p:sp>
        <p:nvSpPr>
          <p:cNvPr id="23" name="Text 17"/>
          <p:cNvSpPr/>
          <p:nvPr/>
        </p:nvSpPr>
        <p:spPr>
          <a:xfrm>
            <a:off x="8045887" y="6022538"/>
            <a:ext cx="6025872" cy="517684"/>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Seamless integration with LMS platforms, video conferencing tools, and third-party authentication services</a:t>
            </a:r>
            <a:endParaRPr lang="en-US" sz="1250" dirty="0"/>
          </a:p>
        </p:txBody>
      </p:sp>
      <p:sp>
        <p:nvSpPr>
          <p:cNvPr id="24" name="Text 18"/>
          <p:cNvSpPr/>
          <p:nvPr/>
        </p:nvSpPr>
        <p:spPr>
          <a:xfrm>
            <a:off x="808911" y="7086005"/>
            <a:ext cx="13255228" cy="517684"/>
          </a:xfrm>
          <a:prstGeom prst="rect">
            <a:avLst/>
          </a:prstGeom>
          <a:noFill/>
          <a:ln/>
        </p:spPr>
        <p:txBody>
          <a:bodyPr wrap="square" lIns="0" tIns="0" rIns="0" bIns="0" rtlCol="0" anchor="t"/>
          <a:lstStyle/>
          <a:p>
            <a:pPr marL="0" indent="0" algn="l">
              <a:lnSpc>
                <a:spcPts val="2000"/>
              </a:lnSpc>
              <a:buNone/>
            </a:pPr>
            <a:r>
              <a:rPr lang="en-US" sz="1250" dirty="0">
                <a:solidFill>
                  <a:srgbClr val="D7E5D8"/>
                </a:solidFill>
                <a:latin typeface="Syne" pitchFamily="34" charset="0"/>
                <a:ea typeface="Syne" pitchFamily="34" charset="-122"/>
                <a:cs typeface="Syne" pitchFamily="34" charset="-120"/>
              </a:rPr>
              <a:t>"The successful implementation of this online examination system demonstrates that thoughtful database design, combined with modern web technologies, can revolutionise educational assessment whilst maintaining academic integrity and enhancing user experience."</a:t>
            </a:r>
            <a:endParaRPr lang="en-US" sz="1250" dirty="0"/>
          </a:p>
        </p:txBody>
      </p:sp>
      <p:sp>
        <p:nvSpPr>
          <p:cNvPr id="25" name="Shape 19"/>
          <p:cNvSpPr/>
          <p:nvPr/>
        </p:nvSpPr>
        <p:spPr>
          <a:xfrm>
            <a:off x="566261" y="6904077"/>
            <a:ext cx="22860" cy="881539"/>
          </a:xfrm>
          <a:prstGeom prst="rect">
            <a:avLst/>
          </a:prstGeom>
          <a:solidFill>
            <a:srgbClr val="A9F00F"/>
          </a:solidFill>
          <a:ln/>
        </p:spPr>
        <p:txBody>
          <a:bodyPr/>
          <a:lstStyle/>
          <a:p>
            <a:endParaRPr lang="en-IN"/>
          </a:p>
        </p:txBody>
      </p:sp>
      <p:sp>
        <p:nvSpPr>
          <p:cNvPr id="26" name="Rectangle 25">
            <a:extLst>
              <a:ext uri="{FF2B5EF4-FFF2-40B4-BE49-F238E27FC236}">
                <a16:creationId xmlns:a16="http://schemas.microsoft.com/office/drawing/2014/main" id="{BA65E231-B140-B060-42FD-6C42211BC9F8}"/>
              </a:ext>
            </a:extLst>
          </p:cNvPr>
          <p:cNvSpPr/>
          <p:nvPr/>
        </p:nvSpPr>
        <p:spPr>
          <a:xfrm>
            <a:off x="12634331" y="7597718"/>
            <a:ext cx="1873405" cy="555069"/>
          </a:xfrm>
          <a:prstGeom prst="rect">
            <a:avLst/>
          </a:prstGeom>
          <a:solidFill>
            <a:srgbClr val="141E24"/>
          </a:solidFill>
          <a:ln>
            <a:solidFill>
              <a:srgbClr val="141E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TotalTime>
  <Words>1148</Words>
  <Application>Microsoft Office PowerPoint</Application>
  <PresentationFormat>Custom</PresentationFormat>
  <Paragraphs>139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Syne Extra Bold</vt:lpstr>
      <vt:lpstr>Arial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Aswin Siddharth</dc:creator>
  <cp:lastModifiedBy>Aswin Siddharth</cp:lastModifiedBy>
  <cp:revision>9</cp:revision>
  <dcterms:created xsi:type="dcterms:W3CDTF">2025-10-28T16:53:40Z</dcterms:created>
  <dcterms:modified xsi:type="dcterms:W3CDTF">2025-10-29T12:49:45Z</dcterms:modified>
</cp:coreProperties>
</file>